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3" r:id="rId4"/>
    <p:sldId id="298" r:id="rId5"/>
    <p:sldId id="258" r:id="rId6"/>
    <p:sldId id="259" r:id="rId7"/>
    <p:sldId id="274" r:id="rId8"/>
    <p:sldId id="278" r:id="rId9"/>
    <p:sldId id="262" r:id="rId10"/>
    <p:sldId id="300" r:id="rId11"/>
    <p:sldId id="282" r:id="rId12"/>
    <p:sldId id="299" r:id="rId13"/>
    <p:sldId id="301" r:id="rId14"/>
    <p:sldId id="291" r:id="rId15"/>
    <p:sldId id="292" r:id="rId16"/>
    <p:sldId id="296" r:id="rId17"/>
    <p:sldId id="280" r:id="rId18"/>
    <p:sldId id="297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AD25E-F3B1-43E2-839A-FF3775937200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16F01-1EBE-47D6-90D6-EE6ED2D982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153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86EA6-C6FE-8D3D-ED89-BC19914CA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D9271BA-1F06-FDF6-CC4E-727470E13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6AA0747-EE16-93C1-C8FC-3F39542BF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F73162-114A-7C7F-9B83-B83F20E0D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1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3EDDE-8BF8-9289-E6DF-6C998279F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066211C-7D4B-8D2D-4BD5-3055C2268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0291CB-B3FD-3666-459F-3D062610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0A5D60-AC87-0B2F-15B0-E4395314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AA1754-6F7B-BD60-2251-74EC2A44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32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2B60D4-4E04-BC5F-FAF2-5163BED9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7689A8-F7C4-5073-04AC-5716292F3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BB19FF-2C84-4B7B-6B45-7A481707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E39948-BE98-02FC-406E-852203DA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D70D2-2032-D71F-8C0A-98B49E81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65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7A06937-F243-2929-2E8A-716971BF4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87A07D8-FC7F-0049-063B-F8BB4FA64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F28AE-EE99-C415-1C0A-57EF1C28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BA19F5-72B9-4214-511A-62B8FC9D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D78A0D-BBD8-E00F-3CDA-7401E761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91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5A82EE-F419-DD91-31E5-8368448C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86F6FB-3906-25E3-568D-1E681635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C26805-3649-2F08-F793-EF59E7C6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5A289B-40E3-EC4B-3406-9142C28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E0D4C0-E638-4036-0427-013E626D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63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384A7E-2D56-8EF0-B349-61150711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8F9591-AA75-C521-B1ED-C877ABBE9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699404-4E07-0072-CC89-6B58E202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806206-F1EA-4C23-1058-0B4D93B3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4C2132-189F-FC31-6971-C3C08E12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02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774FB4-9CE0-C317-2C56-B2A5EF60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B50A88-D711-44F5-F954-E2AD6D7F2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89CC08-6D97-9662-E362-57AEAA344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FD00EE-F815-CF0A-D923-052FE4A7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F4298B-C23C-5612-C821-0E7A18B5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8621F9-5366-B32B-1D3C-91C6CB69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43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307EF-364D-1179-C2F1-7875EAAB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93E368-D691-4B1D-74DA-192ED2805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5AAF8D-CB28-7A8A-3159-166270668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1B439D4-96E4-14A6-AD35-D22AFCF7E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BF30827-D680-B0FC-C2E9-9EBEFF767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F927497-1834-6589-E852-68753383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4A1045C-6529-08B8-1E53-4DF502F3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5CF6822-BC0B-0FB4-847B-70F39D1B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85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83A516-47CF-498C-5987-31F6E7C6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FB62C82-66CE-8840-18AC-DEB66709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B6DD637-57B6-5BBF-4336-BCD07B36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87ECFC5-02FA-1FCB-5AE6-3025A13F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38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2D2FA65-7738-CA79-47B1-3BD40B51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54E9DC6-6235-5198-050C-8C71FD3F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A5DF02C-935D-FE6B-B98E-FF7FD4D7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96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E9B673-9BC9-A744-1FC7-A7ACF2B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397D87-493C-2549-2245-181BA6F1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3F7C7E-9950-3706-4D20-08117260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D2FC7A9-6ED1-B3B0-3EFF-318F1BCE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3CD590-F970-6E8C-F6A6-F53C27E0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A89B10-C70D-CF8A-DB50-470FAE4B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55BEB1-1B19-AE36-E1DA-114AD6D1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BB1D814-9650-4916-44A4-8BE0C0C1C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13E222-734B-CB7D-9C22-23F4230DA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4C1330-CC70-FE67-D06A-D87484F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815643-EFC6-5D7D-9854-B1F40997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3A47F00-7137-A85C-076E-8F5AE90E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97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22AB10C-1130-5A77-EF0B-4E84FDA5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705C9D-FA5D-3BB2-8316-77770EF7D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85407D-EAEF-EE66-922D-392CDADDB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CD72F-CF3A-4EFE-9DED-1E3E9C477AD4}" type="datetimeFigureOut">
              <a:rPr lang="sv-SE" smtClean="0"/>
              <a:t>2025-03-16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A411EF-D55B-1895-825F-ADFB788C7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924EDB-896B-2918-9547-DB1C315E1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30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pp.arkivdigital.se/volume/v179970?image=201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atteverket.se/privat/folkbokforing/attvarafolkbokford/folkbokforingenshistoria/densvenskafolkbokforingenshistoriaundertresekler.4.18e1b10334ebe8bc8000414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D91338-583E-15EF-2BD7-32FBD34D0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BA0B7A-F3FC-75BB-96F6-BB3F1EC1D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En bild som visar brun, Plank, solbränna, Beige&#10;&#10;Automatiskt genererad beskrivning">
            <a:extLst>
              <a:ext uri="{FF2B5EF4-FFF2-40B4-BE49-F238E27FC236}">
                <a16:creationId xmlns:a16="http://schemas.microsoft.com/office/drawing/2014/main" id="{C02B3ABC-CF96-97E7-9766-AE4A1C6E9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983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845CC40-C0A2-4532-98FA-D904FF27754B}"/>
              </a:ext>
            </a:extLst>
          </p:cNvPr>
          <p:cNvSpPr txBox="1">
            <a:spLocks/>
          </p:cNvSpPr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Välkommen till </a:t>
            </a:r>
            <a:b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nybörjarkurs i Släktforskning! 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44A2254F-30F9-AAA2-0A1B-0AEC8A771B9D}"/>
              </a:ext>
            </a:extLst>
          </p:cNvPr>
          <p:cNvSpPr txBox="1">
            <a:spLocks/>
          </p:cNvSpPr>
          <p:nvPr/>
        </p:nvSpPr>
        <p:spPr>
          <a:xfrm>
            <a:off x="1100051" y="4072043"/>
            <a:ext cx="10058400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FFFFFF"/>
                </a:solidFill>
              </a:rPr>
              <a:t>2025-03-17 - Lektion 3</a:t>
            </a:r>
          </a:p>
        </p:txBody>
      </p:sp>
      <p:pic>
        <p:nvPicPr>
          <p:cNvPr id="7" name="Bildobjekt 6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F2D2B1B9-6FC2-0CCF-0B4C-175CC4A5B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3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06EBA-A5E0-14FD-A8D9-C3D22A69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55D0EBED-B9DC-747E-1493-4F898200F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8FE56BE-6FA7-7888-E50F-6AA5F21C179A}"/>
              </a:ext>
            </a:extLst>
          </p:cNvPr>
          <p:cNvSpPr txBox="1"/>
          <p:nvPr/>
        </p:nvSpPr>
        <p:spPr>
          <a:xfrm>
            <a:off x="662628" y="1511597"/>
            <a:ext cx="110948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Vad är en död- och begravningsbok?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Alla döda i en församling i kronologisk ordning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Du får veta den dödes namn, yrke (ibland), ålder, hemort och när döden och begravningen inträffade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Här kan du också se dödsorsaker, vilket kan vara intressant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Följer ordningen i övriga böcker med dödsinformationen på ena sidan och begravningsinformationen på den andra</a:t>
            </a: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E1792CD6-FA40-EF42-ED6E-B68388257E5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5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9B6C9-3650-7348-1913-5F520CB8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6F592F14-A020-7A1B-785F-2D9528E53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849B16F-9432-D896-B4D9-03EABB3271FF}"/>
              </a:ext>
            </a:extLst>
          </p:cNvPr>
          <p:cNvSpPr txBox="1"/>
          <p:nvPr/>
        </p:nvSpPr>
        <p:spPr>
          <a:xfrm>
            <a:off x="664863" y="2785900"/>
            <a:ext cx="110948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Hitta i </a:t>
            </a:r>
            <a:r>
              <a:rPr lang="sv-SE" sz="3600" b="1" dirty="0">
                <a:latin typeface="Franklin Gothic Heavy" panose="020B0903020102020204" pitchFamily="34" charset="0"/>
              </a:rPr>
              <a:t>dödboken</a:t>
            </a:r>
            <a:r>
              <a:rPr lang="sv-SE" sz="3600" dirty="0">
                <a:latin typeface="Franklin Gothic Book" panose="020B0503020102020204" pitchFamily="34" charset="0"/>
              </a:rPr>
              <a:t>: 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Selma Lagerlöf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f. </a:t>
            </a:r>
            <a:r>
              <a:rPr lang="sv-SE" sz="3600" b="0" i="0" dirty="0">
                <a:effectLst/>
                <a:latin typeface="Franklin Gothic Book" panose="020B0503020102020204" pitchFamily="34" charset="0"/>
              </a:rPr>
              <a:t>20 november 1858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d. </a:t>
            </a:r>
            <a:r>
              <a:rPr lang="sv-SE" sz="3600" b="0" i="0" dirty="0">
                <a:effectLst/>
                <a:latin typeface="Franklin Gothic Book" panose="020B0503020102020204" pitchFamily="34" charset="0"/>
              </a:rPr>
              <a:t>16 mars 1940</a:t>
            </a:r>
            <a:endParaRPr lang="sv-SE" sz="36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Östra </a:t>
            </a:r>
            <a:r>
              <a:rPr lang="sv-SE" sz="3600" dirty="0" err="1">
                <a:latin typeface="Franklin Gothic Book" panose="020B0503020102020204" pitchFamily="34" charset="0"/>
              </a:rPr>
              <a:t>Ämtervik</a:t>
            </a:r>
            <a:endParaRPr lang="sv-SE" sz="3600" dirty="0">
              <a:latin typeface="Franklin Gothic Book" panose="020B0503020102020204" pitchFamily="34" charset="0"/>
            </a:endParaRPr>
          </a:p>
          <a:p>
            <a:pPr algn="ctr"/>
            <a:endParaRPr lang="sv-SE" sz="3600" dirty="0">
              <a:latin typeface="Franklin Gothic Book" panose="020B0503020102020204" pitchFamily="34" charset="0"/>
            </a:endParaRPr>
          </a:p>
          <a:p>
            <a:pPr algn="ctr"/>
            <a:endParaRPr lang="sv-SE" sz="6000" dirty="0"/>
          </a:p>
          <a:p>
            <a:pPr algn="ctr"/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F912006-F7E2-FCC7-3104-0FE7E5A4E84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82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C210D-8333-F340-8356-198A4BF49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3BF77370-4A4F-5596-D737-01AF60863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7768A0A7-782A-4B46-DAEA-0EFA35FC46D6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1A917C-69DE-BB30-6D0D-85E742E0D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3" y="2948898"/>
            <a:ext cx="11933954" cy="96020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02A488F-E026-926E-21B9-A5B12FE090DC}"/>
              </a:ext>
            </a:extLst>
          </p:cNvPr>
          <p:cNvSpPr txBox="1"/>
          <p:nvPr/>
        </p:nvSpPr>
        <p:spPr>
          <a:xfrm>
            <a:off x="957943" y="2329543"/>
            <a:ext cx="1067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4"/>
              </a:rPr>
              <a:t>Källa: Östra </a:t>
            </a:r>
            <a:r>
              <a:rPr lang="sv-SE" dirty="0" err="1">
                <a:hlinkClick r:id="rId4"/>
              </a:rPr>
              <a:t>Ämtervik</a:t>
            </a:r>
            <a:r>
              <a:rPr lang="sv-SE" dirty="0">
                <a:hlinkClick r:id="rId4"/>
              </a:rPr>
              <a:t> (S) F:4 (1895-1941) Bild 2010 / sid 194 (AID: v179970.b2010.s194, NAD: SE/VA/13685)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0EA3656-75A2-764A-B7AF-CAA5F4D52A95}"/>
              </a:ext>
            </a:extLst>
          </p:cNvPr>
          <p:cNvSpPr txBox="1"/>
          <p:nvPr/>
        </p:nvSpPr>
        <p:spPr>
          <a:xfrm>
            <a:off x="5127171" y="4159124"/>
            <a:ext cx="7064829" cy="205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Jordfästes under oerhörd tillslutning av folk från när och fjärran. Över 600 bilar voro parkerade. Vädret var underbart vackert: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mildt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något skyigt med blåa fläckar, varifrån solen ibland sände nåra strålar. Biskop Runestam jordfäste.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Memoria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sua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manet in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æternum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 Hennes minne varar i evighet.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048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BD261-B408-B35C-4895-D9BBC9227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04F8EF2B-B1D4-A4DE-1D45-B82AB76F9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AA7AF83-302E-920C-35BB-FA43478A3E9F}"/>
              </a:ext>
            </a:extLst>
          </p:cNvPr>
          <p:cNvSpPr txBox="1"/>
          <p:nvPr/>
        </p:nvSpPr>
        <p:spPr>
          <a:xfrm>
            <a:off x="662628" y="1824461"/>
            <a:ext cx="110948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Franklin Gothic Book" panose="020B0503020102020204" pitchFamily="34" charset="0"/>
              </a:rPr>
              <a:t>Sjukdomar förr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Sot och röta – se kompendiet om vad de olika sjukdomarna betydde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Människor bodde många på liten yta och hygienen var undermålig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Lort-Sverige 1938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Ju längre fram i tiden, desto fler sjukdomar på latin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Det fanns inte alltid läkare i närheten, utan prästen gjorde sin egen bedömning</a:t>
            </a: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DE345A2F-144F-4C28-41B3-74290ADE8D74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61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039A2ACE-A977-0F12-AC2B-BB18C25C9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EF672D06-6943-AF6C-D57E-7E450D69162B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6F9CC9A-2D3D-DAA7-E345-B8BC8038B0D5}"/>
              </a:ext>
            </a:extLst>
          </p:cNvPr>
          <p:cNvSpPr txBox="1"/>
          <p:nvPr/>
        </p:nvSpPr>
        <p:spPr>
          <a:xfrm>
            <a:off x="4344406" y="2841171"/>
            <a:ext cx="4778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FIKA</a:t>
            </a:r>
          </a:p>
        </p:txBody>
      </p:sp>
    </p:spTree>
    <p:extLst>
      <p:ext uri="{BB962C8B-B14F-4D97-AF65-F5344CB8AC3E}">
        <p14:creationId xmlns:p14="http://schemas.microsoft.com/office/powerpoint/2010/main" val="557699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DB366-3A37-6AA2-2E84-49E714F3C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DE8D0BA-D4F9-A802-6B55-5830BBAF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63479487-1CBE-9D5C-AB5D-04085BE327EF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2B8B1F2-E96F-9BA4-75CE-4E341B605850}"/>
              </a:ext>
            </a:extLst>
          </p:cNvPr>
          <p:cNvSpPr txBox="1"/>
          <p:nvPr/>
        </p:nvSpPr>
        <p:spPr>
          <a:xfrm>
            <a:off x="2820406" y="2144485"/>
            <a:ext cx="7271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Nu ska ni få forska själva</a:t>
            </a:r>
          </a:p>
        </p:txBody>
      </p:sp>
    </p:spTree>
    <p:extLst>
      <p:ext uri="{BB962C8B-B14F-4D97-AF65-F5344CB8AC3E}">
        <p14:creationId xmlns:p14="http://schemas.microsoft.com/office/powerpoint/2010/main" val="209936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D27E4-1834-3DD0-FF8E-182D52E0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99241C8B-2DC2-39F0-3AAC-5EFAA5574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88FFB73D-D144-CE11-550F-093B1D160B59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219B8C40-C66F-2DF6-D558-2FD48B806DDD}"/>
              </a:ext>
            </a:extLst>
          </p:cNvPr>
          <p:cNvSpPr txBox="1"/>
          <p:nvPr/>
        </p:nvSpPr>
        <p:spPr>
          <a:xfrm>
            <a:off x="1851377" y="1926769"/>
            <a:ext cx="923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Nästa lektion den 31 mars:</a:t>
            </a:r>
          </a:p>
          <a:p>
            <a:endParaRPr lang="sv-SE" sz="3200" dirty="0">
              <a:effectLst/>
            </a:endParaRPr>
          </a:p>
          <a:p>
            <a:r>
              <a:rPr lang="sv-SE" sz="32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- Bouppteckningar, v</a:t>
            </a:r>
            <a:r>
              <a:rPr lang="sv-SE" sz="3200" dirty="0">
                <a:solidFill>
                  <a:srgbClr val="333333"/>
                </a:solidFill>
                <a:latin typeface="Franklin Gothic Book" panose="020B0503020102020204" pitchFamily="34" charset="0"/>
              </a:rPr>
              <a:t>igselböcker, k</a:t>
            </a:r>
            <a:r>
              <a:rPr lang="sv-SE" sz="32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onfirmationsböcker, olika register och hjälpmedel, vad kan jag mer hitta om min släkt?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70106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9670E-832F-1AD0-6189-7CC23E70D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7A4BC0E-F69B-D897-6A83-3819B84A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ED982-DC10-1411-6613-2952302C5E88}"/>
              </a:ext>
            </a:extLst>
          </p:cNvPr>
          <p:cNvSpPr txBox="1"/>
          <p:nvPr/>
        </p:nvSpPr>
        <p:spPr>
          <a:xfrm>
            <a:off x="1583959" y="1230086"/>
            <a:ext cx="68633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Franklin Gothic Book" panose="020B0503020102020204" pitchFamily="34" charset="0"/>
              </a:rPr>
              <a:t>Hemläxa till nästa gång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Paleografi – tolka texten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200" dirty="0">
              <a:latin typeface="Franklin Gothic Book" panose="020B0503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Hitta landshövding Eric Sparre </a:t>
            </a:r>
            <a:br>
              <a:rPr lang="sv-SE" sz="3200" dirty="0">
                <a:latin typeface="Franklin Gothic Book" panose="020B0503020102020204" pitchFamily="34" charset="0"/>
              </a:rPr>
            </a:br>
            <a:r>
              <a:rPr lang="sv-SE" sz="3200" dirty="0">
                <a:latin typeface="Franklin Gothic Book" panose="020B0503020102020204" pitchFamily="34" charset="0"/>
              </a:rPr>
              <a:t>d. 17 juni 1886 i Vänersborg i dödboken.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Vad var dödsorsaken? Vad hände vid hans död?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Ange rätt källhänvisning för </a:t>
            </a:r>
            <a:br>
              <a:rPr lang="sv-SE" sz="3200" dirty="0">
                <a:latin typeface="Franklin Gothic Book" panose="020B0503020102020204" pitchFamily="34" charset="0"/>
              </a:rPr>
            </a:br>
            <a:r>
              <a:rPr lang="sv-SE" sz="3200" dirty="0">
                <a:latin typeface="Franklin Gothic Book" panose="020B0503020102020204" pitchFamily="34" charset="0"/>
              </a:rPr>
              <a:t>var du hittar honom i </a:t>
            </a:r>
            <a:br>
              <a:rPr lang="sv-SE" sz="3200" dirty="0">
                <a:latin typeface="Franklin Gothic Book" panose="020B0503020102020204" pitchFamily="34" charset="0"/>
              </a:rPr>
            </a:br>
            <a:r>
              <a:rPr lang="sv-SE" sz="3200" dirty="0">
                <a:latin typeface="Franklin Gothic Book" panose="020B0503020102020204" pitchFamily="34" charset="0"/>
              </a:rPr>
              <a:t>dödboken.</a:t>
            </a:r>
            <a:endParaRPr lang="sv-S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9CAA8C7-114B-5093-5ED1-BB3867D4D9B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Människoansikte, klädsel, oval, person&#10;&#10;AI-genererat innehåll kan vara felaktigt.">
            <a:extLst>
              <a:ext uri="{FF2B5EF4-FFF2-40B4-BE49-F238E27FC236}">
                <a16:creationId xmlns:a16="http://schemas.microsoft.com/office/drawing/2014/main" id="{F734990E-8B21-3141-7721-6A9AE5C62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65" y="1741715"/>
            <a:ext cx="4916693" cy="49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5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C94E4-F85C-15EF-F182-6BC647F68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run, Plank, solbränna, Beige&#10;&#10;Automatiskt genererad beskrivning">
            <a:extLst>
              <a:ext uri="{FF2B5EF4-FFF2-40B4-BE49-F238E27FC236}">
                <a16:creationId xmlns:a16="http://schemas.microsoft.com/office/drawing/2014/main" id="{42CAD52B-D814-9B13-F16E-05512B2B4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983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84B977E-1CDA-7D0B-07BD-FFB4F111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Tack för idag! </a:t>
            </a:r>
          </a:p>
        </p:txBody>
      </p:sp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D328891A-F418-84CB-A60D-A99AE3B3E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CF812DB5-2D3C-8AC9-7484-C6871562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A60D720C-FCE2-4A29-2E10-AA600884701A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D534F66E-329D-7C37-1B35-CAB01A780A27}"/>
              </a:ext>
            </a:extLst>
          </p:cNvPr>
          <p:cNvSpPr txBox="1"/>
          <p:nvPr/>
        </p:nvSpPr>
        <p:spPr>
          <a:xfrm>
            <a:off x="1757865" y="1636246"/>
            <a:ext cx="1059106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Franklin Gothic Book" panose="020B0503020102020204" pitchFamily="34" charset="0"/>
              </a:rPr>
              <a:t>Kursens upplägg: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3 mars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10 mars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b="1" dirty="0">
                <a:latin typeface="Franklin Gothic Heavy" panose="020B0903020102020204" pitchFamily="34" charset="0"/>
              </a:rPr>
              <a:t>17 mars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31 mars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7 april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14 april (sista gången)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61524EC-80F7-AC82-3F8D-CE4800BB927B}"/>
              </a:ext>
            </a:extLst>
          </p:cNvPr>
          <p:cNvSpPr txBox="1"/>
          <p:nvPr/>
        </p:nvSpPr>
        <p:spPr>
          <a:xfrm>
            <a:off x="8045313" y="2521059"/>
            <a:ext cx="3560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Franklin Gothic Book" panose="020B0503020102020204" pitchFamily="34" charset="0"/>
              </a:rPr>
              <a:t>17:00-19:30</a:t>
            </a:r>
          </a:p>
          <a:p>
            <a:endParaRPr lang="sv-SE" sz="2800" dirty="0">
              <a:latin typeface="Franklin Gothic Book" panose="020B0503020102020204" pitchFamily="34" charset="0"/>
            </a:endParaRPr>
          </a:p>
          <a:p>
            <a:r>
              <a:rPr lang="sv-SE" sz="2800" b="1" dirty="0">
                <a:latin typeface="Franklin Gothic Book" panose="020B0503020102020204" pitchFamily="34" charset="0"/>
              </a:rPr>
              <a:t>Fikapaus</a:t>
            </a:r>
          </a:p>
          <a:p>
            <a:r>
              <a:rPr lang="sv-SE" sz="2800" dirty="0">
                <a:latin typeface="Franklin Gothic Book" panose="020B0503020102020204" pitchFamily="34" charset="0"/>
              </a:rPr>
              <a:t>18:00-18:15</a:t>
            </a:r>
          </a:p>
        </p:txBody>
      </p:sp>
    </p:spTree>
    <p:extLst>
      <p:ext uri="{BB962C8B-B14F-4D97-AF65-F5344CB8AC3E}">
        <p14:creationId xmlns:p14="http://schemas.microsoft.com/office/powerpoint/2010/main" val="131911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6AA50-35B2-5246-8504-A3B4D78F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C8DCA2B5-0A17-86C8-98D8-A77B3D9E0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44B90EA6-84E7-2987-E18C-BDBAAE379C49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B17DB88D-B8DD-5DB7-123C-9B51F55AB1A5}"/>
              </a:ext>
            </a:extLst>
          </p:cNvPr>
          <p:cNvSpPr txBox="1"/>
          <p:nvPr/>
        </p:nvSpPr>
        <p:spPr>
          <a:xfrm>
            <a:off x="2114024" y="1335541"/>
            <a:ext cx="1059106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Franklin Gothic Book" panose="020B0503020102020204" pitchFamily="34" charset="0"/>
              </a:rPr>
              <a:t>Idag går vi igenom detta:</a:t>
            </a:r>
          </a:p>
          <a:p>
            <a:br>
              <a:rPr lang="sv-SE" sz="2400" b="1" dirty="0">
                <a:latin typeface="Franklin Gothic Book" panose="020B0503020102020204" pitchFamily="34" charset="0"/>
              </a:rPr>
            </a:br>
            <a:r>
              <a:rPr lang="sv-SE" sz="2400" b="1" dirty="0">
                <a:latin typeface="Franklin Gothic Book" panose="020B0503020102020204" pitchFamily="34" charset="0"/>
              </a:rPr>
              <a:t>TEORI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Hemläxan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Repetition av folkbokföring – vad var kyrkans roll?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Så här funkar </a:t>
            </a:r>
            <a:r>
              <a:rPr lang="sv-SE" sz="2400" dirty="0" err="1">
                <a:latin typeface="Franklin Gothic Book" panose="020B0503020102020204" pitchFamily="34" charset="0"/>
              </a:rPr>
              <a:t>ArkivDigital</a:t>
            </a: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Vad är en död- och begravningsbok?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Sjukdomar som folk dog av förr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Fika ca </a:t>
            </a:r>
            <a:r>
              <a:rPr lang="sv-SE" sz="2400" dirty="0" err="1">
                <a:latin typeface="Franklin Gothic Book" panose="020B0503020102020204" pitchFamily="34" charset="0"/>
              </a:rPr>
              <a:t>kl</a:t>
            </a:r>
            <a:r>
              <a:rPr lang="sv-SE" sz="2400" dirty="0">
                <a:latin typeface="Franklin Gothic Book" panose="020B0503020102020204" pitchFamily="34" charset="0"/>
              </a:rPr>
              <a:t> 18:00</a:t>
            </a:r>
            <a:br>
              <a:rPr lang="sv-SE" sz="2400" dirty="0">
                <a:latin typeface="Franklin Gothic Book" panose="020B0503020102020204" pitchFamily="34" charset="0"/>
              </a:rPr>
            </a:b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Efter fikat fortsätter vi med teoridelen och sedan provar vi på att forska i 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dirty="0">
                <a:latin typeface="Franklin Gothic Book" panose="020B0503020102020204" pitchFamily="34" charset="0"/>
              </a:rPr>
              <a:t>död- och begravningsboken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085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4D0E0-7FF8-42EE-1F09-36C47C0B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169472B3-F258-AD95-2EB8-6FE57B473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2666741-8D1F-B2B5-6496-8136D273CEEE}"/>
              </a:ext>
            </a:extLst>
          </p:cNvPr>
          <p:cNvSpPr txBox="1"/>
          <p:nvPr/>
        </p:nvSpPr>
        <p:spPr>
          <a:xfrm>
            <a:off x="1583959" y="1716541"/>
            <a:ext cx="105910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Franklin Gothic Book" panose="020B0503020102020204" pitchFamily="34" charset="0"/>
              </a:rPr>
              <a:t>24 mars:	Observera – ingen lektion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3 april:           	Bouppteckningar, v</a:t>
            </a:r>
            <a:r>
              <a:rPr lang="sv-SE" sz="2400" dirty="0">
                <a:solidFill>
                  <a:srgbClr val="333333"/>
                </a:solidFill>
                <a:latin typeface="Franklin Gothic Book" panose="020B0503020102020204" pitchFamily="34" charset="0"/>
              </a:rPr>
              <a:t>igselböcker, k</a:t>
            </a: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onfirmationsböcker, </a:t>
            </a:r>
            <a:b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		olika register och hjälpmedel, vad kan jag mer hitta om min släkt?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10 april:       	Soldatforskning, emigrantforskning, hur får jag ordning på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dirty="0">
                <a:latin typeface="Franklin Gothic Book" panose="020B0503020102020204" pitchFamily="34" charset="0"/>
              </a:rPr>
              <a:t>		</a:t>
            </a: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min släktforskning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17 april        	"Examination" - vad har jag hittat om min släkt? Utdelning av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dirty="0">
                <a:latin typeface="Franklin Gothic Book" panose="020B0503020102020204" pitchFamily="34" charset="0"/>
              </a:rPr>
              <a:t>		</a:t>
            </a: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kursintyg, utvärdering.</a:t>
            </a: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Franklin Gothic Book" panose="020B0503020102020204" pitchFamily="34" charset="0"/>
            </a:endParaRPr>
          </a:p>
          <a:p>
            <a:endParaRPr lang="sv-SE" dirty="0">
              <a:latin typeface="Franklin Gothic Book" panose="020B0503020102020204" pitchFamily="34" charset="0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3C3EA4AE-84EE-17E3-0EA9-2F0C54D2D05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5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86C1C-2030-A457-1DEA-6D35DC39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F0583500-07FF-7748-087F-CA79AF3C8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BA0C3CAD-121A-E598-B06A-44BC98347CF0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6C858914-3F03-91E5-A167-3FD993FD464F}"/>
              </a:ext>
            </a:extLst>
          </p:cNvPr>
          <p:cNvSpPr txBox="1"/>
          <p:nvPr/>
        </p:nvSpPr>
        <p:spPr>
          <a:xfrm>
            <a:off x="1700937" y="2630159"/>
            <a:ext cx="10591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b="1" dirty="0">
                <a:latin typeface="Franklin Gothic Book" panose="020B0503020102020204" pitchFamily="34" charset="0"/>
              </a:rPr>
              <a:t>Några frågor sedan sist? </a:t>
            </a: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188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7950E-3584-78B1-CC75-9FF024682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07461B13-6EF2-41E4-27A2-D98700918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9B3B0A36-CDA3-6C4B-2B53-3ABA78028200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E2B433A7-6BD0-0DE8-70A4-CAABC5E3EFFC}"/>
              </a:ext>
            </a:extLst>
          </p:cNvPr>
          <p:cNvSpPr txBox="1"/>
          <p:nvPr/>
        </p:nvSpPr>
        <p:spPr>
          <a:xfrm>
            <a:off x="2114024" y="2042446"/>
            <a:ext cx="110948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latin typeface="Franklin Gothic Book" panose="020B0503020102020204" pitchFamily="34" charset="0"/>
              </a:rPr>
              <a:t>Hemläxan till idag</a:t>
            </a:r>
            <a:endParaRPr lang="sv-SE" sz="5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29527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Folkbokföringens historia i Sverige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Redan de gamla romarna… – Lukasevangeliet kapitel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Gustav Vasa – Sverige som stat 500 år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Kyrkolagen 1686, Statskyrkan med präster som kunde läsa och skriva och hade koll på sina församlingar fick ansvara över folkbokföringen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Kontroll vilka som bodde var, skatter, värnpliktiga, lag och ordning, arv, tvisten, hur det stod till med läskunskapen, vaccinering, bibelkunskap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1 juli 1991 tog Skatteverket över folkbokföringen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1 juli 2000 skildes staten och kyrkan åt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8CBDE776-EA58-74B1-9454-4741B409405B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DBBD17E7-C8FB-9288-8D8C-BE4332767F52}"/>
              </a:ext>
            </a:extLst>
          </p:cNvPr>
          <p:cNvSpPr txBox="1"/>
          <p:nvPr/>
        </p:nvSpPr>
        <p:spPr>
          <a:xfrm>
            <a:off x="6629400" y="566057"/>
            <a:ext cx="505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3"/>
              </a:rPr>
              <a:t>Svenska folkbokföringshistorien hos Skatteverket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63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67DB7-2373-1C45-DB7D-36D4B287A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44327F1-E3F5-8569-F813-A4660DB84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C3013D5-6086-B54B-3D2D-CB975974EF64}"/>
              </a:ext>
            </a:extLst>
          </p:cNvPr>
          <p:cNvSpPr txBox="1"/>
          <p:nvPr/>
        </p:nvSpPr>
        <p:spPr>
          <a:xfrm>
            <a:off x="689789" y="2032718"/>
            <a:ext cx="1109480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>
                <a:latin typeface="Franklin Gothic Book" panose="020B0503020102020204" pitchFamily="34" charset="0"/>
              </a:rPr>
              <a:t>ArkivDigital</a:t>
            </a:r>
            <a:endParaRPr lang="sv-SE" sz="3600" b="1" dirty="0">
              <a:latin typeface="Franklin Gothic Book" panose="020B0503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Arkivsökning – där söker du i arkivhandlingarna d.v.s. originalkällorna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Registersökning – sökning i 1990-tals befolkningsregister el. Befolkningen i Sverige (</a:t>
            </a:r>
            <a:r>
              <a:rPr lang="sv-SE" sz="3200" dirty="0" err="1">
                <a:latin typeface="Franklin Gothic Book" panose="020B0503020102020204" pitchFamily="34" charset="0"/>
              </a:rPr>
              <a:t>BiS</a:t>
            </a:r>
            <a:r>
              <a:rPr lang="sv-SE" sz="3200" dirty="0">
                <a:latin typeface="Franklin Gothic Book" panose="020B0503020102020204" pitchFamily="34" charset="0"/>
              </a:rPr>
              <a:t>) (när du inte vet var och när en person är skriven).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err="1">
                <a:latin typeface="Franklin Gothic Book" panose="020B0503020102020204" pitchFamily="34" charset="0"/>
              </a:rPr>
              <a:t>BiS</a:t>
            </a:r>
            <a:r>
              <a:rPr lang="sv-SE" sz="3200" dirty="0">
                <a:latin typeface="Franklin Gothic Book" panose="020B0503020102020204" pitchFamily="34" charset="0"/>
              </a:rPr>
              <a:t> är </a:t>
            </a:r>
            <a:r>
              <a:rPr lang="sv-SE" sz="3200" dirty="0" err="1">
                <a:latin typeface="Franklin Gothic Book" panose="020B0503020102020204" pitchFamily="34" charset="0"/>
              </a:rPr>
              <a:t>registering</a:t>
            </a:r>
            <a:r>
              <a:rPr lang="sv-SE" sz="3200" dirty="0">
                <a:latin typeface="Franklin Gothic Book" panose="020B0503020102020204" pitchFamily="34" charset="0"/>
              </a:rPr>
              <a:t> av husförhörslängder/församlingsböcker, kontrollera ALLTID med källan. </a:t>
            </a:r>
            <a:r>
              <a:rPr lang="sv-SE" sz="3200" dirty="0" err="1">
                <a:latin typeface="Franklin Gothic Book" panose="020B0503020102020204" pitchFamily="34" charset="0"/>
              </a:rPr>
              <a:t>BiS</a:t>
            </a:r>
            <a:r>
              <a:rPr lang="sv-SE" sz="3200" dirty="0">
                <a:latin typeface="Franklin Gothic Book" panose="020B0503020102020204" pitchFamily="34" charset="0"/>
              </a:rPr>
              <a:t> är avskrifter gjorda av personer som sitter utomlands och stämmer inte alltid. </a:t>
            </a:r>
            <a:endParaRPr 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330CC4E9-7854-BF8A-DC6A-F1A19D06406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9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Kyrkoarkiven – från vaggan till graven</a:t>
            </a:r>
          </a:p>
          <a:p>
            <a:endParaRPr lang="sv-S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A: Husförhörslängder och församlingsböcker (från ca 1895)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B: Inflyttnings- och utflyttningslängder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C: Födelse- och dopböcker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D: Konfirmationsböcker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E: Lysnings- och vigselböcker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Heavy" panose="020B0903020102020204" pitchFamily="34" charset="0"/>
              </a:rPr>
              <a:t>F: Död- och begravningsböcker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H: bilagor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C576B2A5-A21D-E8BB-3648-EF541106B56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9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33004</TotalTime>
  <Words>686</Words>
  <Application>Microsoft Office PowerPoint</Application>
  <PresentationFormat>Bredbild</PresentationFormat>
  <Paragraphs>96</Paragraphs>
  <Slides>18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Courier New</vt:lpstr>
      <vt:lpstr>Franklin Gothic Book</vt:lpstr>
      <vt:lpstr>Franklin Gothic Heavy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idag!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Viktoria Unosson</dc:creator>
  <cp:lastModifiedBy>Viktoria Unosson</cp:lastModifiedBy>
  <cp:revision>20</cp:revision>
  <dcterms:created xsi:type="dcterms:W3CDTF">2025-02-11T06:51:56Z</dcterms:created>
  <dcterms:modified xsi:type="dcterms:W3CDTF">2025-03-16T15:25:52Z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c7b65-05d9-46ea-a45a-91cef6a24c0c_Enabled">
    <vt:lpwstr>true</vt:lpwstr>
  </property>
  <property fmtid="{D5CDD505-2E9C-101B-9397-08002B2CF9AE}" pid="3" name="MSIP_Label_834c7b65-05d9-46ea-a45a-91cef6a24c0c_SetDate">
    <vt:lpwstr>2025-02-11T06:52:37Z</vt:lpwstr>
  </property>
  <property fmtid="{D5CDD505-2E9C-101B-9397-08002B2CF9AE}" pid="4" name="MSIP_Label_834c7b65-05d9-46ea-a45a-91cef6a24c0c_Method">
    <vt:lpwstr>Standard</vt:lpwstr>
  </property>
  <property fmtid="{D5CDD505-2E9C-101B-9397-08002B2CF9AE}" pid="5" name="MSIP_Label_834c7b65-05d9-46ea-a45a-91cef6a24c0c_Name">
    <vt:lpwstr>834c7b65-05d9-46ea-a45a-91cef6a24c0c</vt:lpwstr>
  </property>
  <property fmtid="{D5CDD505-2E9C-101B-9397-08002B2CF9AE}" pid="6" name="MSIP_Label_834c7b65-05d9-46ea-a45a-91cef6a24c0c_SiteId">
    <vt:lpwstr>19d43396-9676-4e1b-8f4b-d732e4b1428a</vt:lpwstr>
  </property>
  <property fmtid="{D5CDD505-2E9C-101B-9397-08002B2CF9AE}" pid="7" name="MSIP_Label_834c7b65-05d9-46ea-a45a-91cef6a24c0c_ActionId">
    <vt:lpwstr>1a7960a2-a5eb-4840-9460-1d19a577d603</vt:lpwstr>
  </property>
  <property fmtid="{D5CDD505-2E9C-101B-9397-08002B2CF9AE}" pid="8" name="MSIP_Label_834c7b65-05d9-46ea-a45a-91cef6a24c0c_ContentBits">
    <vt:lpwstr>0</vt:lpwstr>
  </property>
  <property fmtid="{D5CDD505-2E9C-101B-9397-08002B2CF9AE}" pid="9" name="MSIP_Label_834c7b65-05d9-46ea-a45a-91cef6a24c0c_Tag">
    <vt:lpwstr>10, 3, 0, 1</vt:lpwstr>
  </property>
</Properties>
</file>