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77" r:id="rId4"/>
    <p:sldId id="298" r:id="rId5"/>
    <p:sldId id="290" r:id="rId6"/>
    <p:sldId id="273" r:id="rId7"/>
    <p:sldId id="267" r:id="rId8"/>
    <p:sldId id="266" r:id="rId9"/>
    <p:sldId id="265" r:id="rId10"/>
    <p:sldId id="258" r:id="rId11"/>
    <p:sldId id="260" r:id="rId12"/>
    <p:sldId id="261" r:id="rId13"/>
    <p:sldId id="259" r:id="rId14"/>
    <p:sldId id="268" r:id="rId15"/>
    <p:sldId id="264" r:id="rId16"/>
    <p:sldId id="262" r:id="rId17"/>
    <p:sldId id="285" r:id="rId18"/>
    <p:sldId id="281" r:id="rId19"/>
    <p:sldId id="269" r:id="rId20"/>
    <p:sldId id="282" r:id="rId21"/>
    <p:sldId id="286" r:id="rId22"/>
    <p:sldId id="287" r:id="rId23"/>
    <p:sldId id="288" r:id="rId24"/>
    <p:sldId id="283" r:id="rId25"/>
    <p:sldId id="284" r:id="rId26"/>
    <p:sldId id="272" r:id="rId27"/>
    <p:sldId id="270" r:id="rId28"/>
    <p:sldId id="293" r:id="rId29"/>
    <p:sldId id="291" r:id="rId30"/>
    <p:sldId id="292" r:id="rId31"/>
    <p:sldId id="294" r:id="rId32"/>
    <p:sldId id="295" r:id="rId33"/>
    <p:sldId id="296" r:id="rId34"/>
    <p:sldId id="280" r:id="rId35"/>
    <p:sldId id="297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72D6-A3F9-441E-B4AD-FD7E5329E806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48EC6-F33C-419F-B4DC-2470F87357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00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5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6EA6-C6FE-8D3D-ED89-BC19914C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9271BA-1F06-FDF6-CC4E-727470E13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6AA0747-EE16-93C1-C8FC-3F39542B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F73162-114A-7C7F-9B83-B83F20E0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1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CF5E-A8E9-56F5-58EA-0CAC289C1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0BAA15B-3910-CD2A-E8C8-412EC1BE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77DC3C9-C425-1DA4-32BC-1A795853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0CF24E2-396D-36A4-2D0A-A28B93297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73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D1922-7B35-8361-4046-21802D78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2BE6248-5A81-7007-D821-57E58336B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5AA1CCA-371B-8B7F-AA65-D65D57CEE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AE237D-CE4A-DB54-5D67-8B133695A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8F60-2DEB-78EE-C058-8DFB9600A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0A91764-B64D-D166-880A-976D2D870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2EC373-BE43-E818-3B8F-A4FE99F86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A3E1C7-0774-F03B-5D53-9FCD52B35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66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37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EBB0-A069-5E39-B96B-513539D92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35B6302-9DE3-6370-DF46-DD7D324D5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3EFF341-15C5-25D7-8887-466E563EF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8A4080-C09A-42D0-00AF-2C12E8FF3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0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CE7DE-6B34-CE98-E2FB-ED55E628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9561BF-3734-93BD-117F-70323AE6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66E740-14BD-F385-4E9B-5D35205A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818796-9D86-EB1A-7109-7491182F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DAA836-FF34-3A1B-1E13-F0A0F06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74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DFB30-6F8F-F241-070E-663C45CD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2BFA1B-3283-630F-43E1-46BA5B41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9635CD-76B4-2F88-28DC-3B66DBA4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7C2ED7-C498-09D0-17EB-6BCECC28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7A1CDB-0490-C8CB-55EF-319BC6EA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7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4437BE7-C5A8-0B6B-09AD-05B37F6E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11176A7-8429-CA9D-8FE7-68778B5FD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22B5C9-BC0F-D639-6569-EF1B569B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36E817-C304-B120-A3FE-C59BB76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4D9E57-3963-208F-0D16-1440DCF9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9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78F14-13C6-EF11-0F8F-C6883345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082145-397C-0FD1-AFA3-209904F0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97FD69-FBFC-2388-5458-05DED877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53330F-CE9D-381F-286C-40B59683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06F01-0C0E-7506-BF00-7590F7F1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71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D6364-9545-D0CF-1CDA-DDA50201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90F7CD-5D3C-A97B-EB55-6D2D0948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A418403-7F4A-1EDF-F8EF-A0D1285A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91C145-3388-DCF7-1A63-404E04E3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99874A-8D7E-F0DF-95F3-D424E87D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65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63BDA-F27C-D2B5-09A5-9C62905B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533EE6-F535-AE0E-5606-4031C366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06F4ECF-038F-7EB9-C02E-616BAEDB3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30A327E-DF0F-9749-A287-597619F4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493B99E-2145-7A89-83D1-11997595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729EF1-989A-9BAD-8A70-8171B275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DE6D7-B818-D09F-E92D-6B30B17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CB3A39-B3A0-D20B-6134-F9437B73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148D5F-AE3A-0111-62D7-87908434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3C6E193-80F6-08BD-2E7E-F6FB13B52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4D40A9-2786-1CE3-4190-4C09B77F1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DFCC91-56E9-F635-130E-867239FB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17D205A-FE19-E77D-D93E-21A9B500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59B8615-467F-4850-23D4-0DC61DA2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21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E5FEE-533E-094B-D310-445E3A76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BE08BA-4F1A-2A3F-7A80-A2D069DE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B35C438-EE90-9B2B-DD92-7B70D569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AF60D5-1417-3064-4578-D14E9792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7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7952FE-CF05-8D7C-0074-85E94AD1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AD53A1-A84E-064D-B53C-98FC4FA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1B7B298-1F0B-CB7A-FBB7-D177EC52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FA8049-54B2-C50C-084E-F4C63FE6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CC8BB8-719D-F557-0BA3-3F2BAEB3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A62AA3-B0C4-D9CC-99E9-631A49527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94123B-CFB8-E4FB-283C-DE1C7B32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7CC7E7-6BFE-6DD4-ABA8-551B86EF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7782D1-51D4-A02F-8705-70DA06C6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4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6C610-748E-9F3A-2554-A3D50576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72EFFB-B7E7-7901-C906-828A7D8F2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EDB2EF-96A4-ED93-68D7-74B664B31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07098E-C80A-83E7-EC3A-010B2B26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D9369D-3DE9-097A-DC08-2AE04009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930040-07B6-69E2-6BE0-F2C06D41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ABB723-8F44-17A1-3C8D-B17B55DE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81DABF-38CC-E19F-9E82-18F72738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95161-0CCB-4668-1471-4E7FD1C0C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CD91B-74C5-4C80-AA87-C1236B350779}" type="datetimeFigureOut">
              <a:rPr lang="sv-SE" smtClean="0"/>
              <a:t>2025-03-03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83CE51-D00A-9D0B-9119-0B2141C70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0F9436-C863-AEB0-94B5-C9C0C94BC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D3C2D-8AF1-42BA-869A-43596D9F21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1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k.riksarkivet.se/digitala-forskarsal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.arkivdigital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V&#228;nersborg%20(P)%20CI:4%20(1838-1860)%20Bild%206%20/%20Sida%203%20(AID:%20%3ca%20href=%22https:/www.arkivdigital.se/aid/info/v45341.b6.s3%22%3ev45341.b6.s3%3c/a%3e%20%3ca%20href=%22https:/www.arkivdigital.se/aid/show/v45341.b6.s3%22%3e&#214;ppna%3c/a%3e,%20NAD:%20%3ca%20href=%22https:/sok.riksarkivet.se/?postid=Arkis+%7b0e3ad5ad-77a4-11d5-a6f2-0002440207bb%7d&amp;s=Balder%22%3eSE/GLA/13632%3c/a%3e)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CE73B81B-D86F-E7CA-E1CD-A8E975622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3549B51-8179-82CE-C7F8-5455C5F85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Välkommen till </a:t>
            </a:r>
            <a:b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Nybörjarkurs i släktforskning!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D1A469-A17D-220C-3C36-8648ED5CB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2025-03-03 - Lektion 1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53574" y="2579906"/>
            <a:ext cx="11094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u="sng" dirty="0">
                <a:latin typeface="Franklin Gothic Book" panose="020B0503020102020204" pitchFamily="34" charset="0"/>
              </a:rPr>
              <a:t>Övning 1: 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Hur mycket om din släkt vet du redan?</a:t>
            </a:r>
          </a:p>
          <a:p>
            <a:pPr algn="ctr"/>
            <a:r>
              <a:rPr lang="sv-SE" sz="2800" dirty="0">
                <a:latin typeface="Franklin Gothic Book" panose="020B0503020102020204" pitchFamily="34" charset="0"/>
              </a:rPr>
              <a:t>Ta upp den tomma A3:an i mappen och skriv ner alla släktingar – döda som levande – som du kommer på och hur de är släkt med varandra. </a:t>
            </a:r>
          </a:p>
          <a:p>
            <a:pPr algn="ctr"/>
            <a:r>
              <a:rPr lang="sv-SE" sz="2800" dirty="0">
                <a:latin typeface="Franklin Gothic Book" panose="020B0503020102020204" pitchFamily="34" charset="0"/>
              </a:rPr>
              <a:t>(10 min.)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>
              <a:latin typeface="Franklin Gothic Book" panose="020B0503020102020204" pitchFamily="34" charset="0"/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EA5B8B57-4CD9-FF58-A083-65FD4606279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1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Har du redan ett släktträd?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Finns det gamla släktträd i familjen?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Tro inte på dem!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En bra hjälp i början.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Kontrollera alltid allting! Generalregel nummer 1!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CBDE776-EA58-74B1-9454-4741B409405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Hur börjar du?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Gräv där du står!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Intervjua släkten – gärna i film eller ljud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Samla bilder, brev, släkthistorier, tidningsurklipp, minnessaker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Gravar på kyrkogårdar – avlider gravrättsinnehavaren och ingen ny anmäler sig, försvinner också de gamla gravarna.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5240030-C209-1A40-C05E-19DD1658D383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9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Släktforskar-</a:t>
            </a:r>
            <a:r>
              <a:rPr lang="sv-SE" sz="4800" dirty="0" err="1">
                <a:latin typeface="Franklin Gothic Book" panose="020B0503020102020204" pitchFamily="34" charset="0"/>
              </a:rPr>
              <a:t>lingo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Proband</a:t>
            </a:r>
            <a:r>
              <a:rPr lang="sv-SE" sz="2800" dirty="0">
                <a:latin typeface="Franklin Gothic Book" panose="020B0503020102020204" pitchFamily="34" charset="0"/>
              </a:rPr>
              <a:t> – du själv eller den person som du utgår från i din antavla eller stamtavla.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Antavla</a:t>
            </a:r>
            <a:r>
              <a:rPr lang="sv-SE" sz="2800" dirty="0">
                <a:latin typeface="Franklin Gothic Book" panose="020B0503020102020204" pitchFamily="34" charset="0"/>
              </a:rPr>
              <a:t> – anor till en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Stamtavla</a:t>
            </a:r>
            <a:r>
              <a:rPr lang="sv-SE" sz="2800" dirty="0">
                <a:latin typeface="Franklin Gothic Book" panose="020B0503020102020204" pitchFamily="34" charset="0"/>
              </a:rPr>
              <a:t> – ättlingar till en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Anor</a:t>
            </a:r>
            <a:r>
              <a:rPr lang="sv-SE" sz="2800" dirty="0">
                <a:latin typeface="Franklin Gothic Book" panose="020B0503020102020204" pitchFamily="34" charset="0"/>
              </a:rPr>
              <a:t> – rätt uppstigande släktled som far, mor, farmor, mormor, farmors mor, mormors mor och så vidare.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Släktträd</a:t>
            </a:r>
            <a:r>
              <a:rPr lang="sv-SE" sz="2800" dirty="0">
                <a:latin typeface="Franklin Gothic Book" panose="020B0503020102020204" pitchFamily="34" charset="0"/>
              </a:rPr>
              <a:t> – en uppställning där probandets alla ättlingar eller anor utgör grenar på ett träd, ofta vackert konstnärligt utsmyckat.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1" dirty="0">
                <a:latin typeface="Franklin Gothic Book" panose="020B0503020102020204" pitchFamily="34" charset="0"/>
              </a:rPr>
              <a:t>Genealogi</a:t>
            </a:r>
            <a:r>
              <a:rPr lang="sv-SE" sz="2800" dirty="0">
                <a:latin typeface="Franklin Gothic Book" panose="020B0503020102020204" pitchFamily="34" charset="0"/>
              </a:rPr>
              <a:t> – läran om släktforskning/släktförhållanden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endParaRPr lang="sv-SE" sz="60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>
              <a:latin typeface="Franklin Gothic Book" panose="020B0503020102020204" pitchFamily="34" charset="0"/>
            </a:endParaRPr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55BEC44-3D08-0A14-3EC1-9DC9D92AC211}"/>
              </a:ext>
            </a:extLst>
          </p:cNvPr>
          <p:cNvCxnSpPr/>
          <p:nvPr/>
        </p:nvCxnSpPr>
        <p:spPr>
          <a:xfrm>
            <a:off x="1851377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0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2679494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Övning 2:</a:t>
            </a:r>
          </a:p>
          <a:p>
            <a:pPr algn="ctr"/>
            <a:r>
              <a:rPr lang="sv-SE" sz="4000" dirty="0">
                <a:latin typeface="Franklin Gothic Book" panose="020B0503020102020204" pitchFamily="34" charset="0"/>
              </a:rPr>
              <a:t>Ta fram ansedelshäftet och fyll i </a:t>
            </a:r>
          </a:p>
          <a:p>
            <a:pPr algn="ctr"/>
            <a:r>
              <a:rPr lang="sv-SE" sz="4000" dirty="0">
                <a:latin typeface="Franklin Gothic Book" panose="020B0503020102020204" pitchFamily="34" charset="0"/>
              </a:rPr>
              <a:t>uppgifterna om dig själv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979B72DB-EF96-A026-93C0-E50F6D028C02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3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2679494"/>
            <a:ext cx="110948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Vi tar det från början…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5C8CCD8-DEEC-6F84-58EE-22473A22B9C2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Kyrkoarkiven – från vaggan till graven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För att kunna släktforska, måste du ha tillgång till kyrkböckerna. Antingen gratis hos Riksarkivet eller som betaltjänst på Arkiv Digital.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A: Husförhörslängder och församlingsböcker (från ca 1895)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B: Inflyttnings- och utflyttningslängder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C: Födelse- och dopböcker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D: Konfirmationsböcker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E: Lysnings- och vigselböcker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F: Död- och begravningsböcker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H: bilagor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576B2A5-A21D-E8BB-3648-EF541106B56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9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81CF7-E83B-4ACB-D0ED-2692037C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8BB5DB75-AAEF-78C6-A5EC-D4A4E753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5070D4E-2508-3839-8095-A578CE50C029}"/>
              </a:ext>
            </a:extLst>
          </p:cNvPr>
          <p:cNvSpPr txBox="1"/>
          <p:nvPr/>
        </p:nvSpPr>
        <p:spPr>
          <a:xfrm>
            <a:off x="662628" y="1511597"/>
            <a:ext cx="1109480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Födelseboken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hittar du alla födda i en församling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Alla arkivhandlingar har en volymbeteckning, som en identitet.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 = födelsebok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C:1 för första boken i en serie födelseböcker – äldsta boken har alltid nummer 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Nästa bok C:2 o.s.v. </a:t>
            </a:r>
          </a:p>
          <a:p>
            <a:pPr lvl="1"/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21AD07D8-ED9C-79B8-5263-B688B751ECE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2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0917F-4082-9F28-3273-8F0C9094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704786D-1807-DCB7-4F90-89414DAD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29F11C2-6499-07CD-DE30-517A48B96F95}"/>
              </a:ext>
            </a:extLst>
          </p:cNvPr>
          <p:cNvSpPr txBox="1"/>
          <p:nvPr/>
        </p:nvSpPr>
        <p:spPr>
          <a:xfrm>
            <a:off x="662628" y="1511597"/>
            <a:ext cx="1109480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Födelseboken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Anteckningar om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barnets förnamn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tid och plats för födelse,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var barnet hör hemma,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far och mor (ofta moderns ålder)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sida i församlingsboken (från 1895)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dopdatum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vilken präst som döper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faddrarnas namn och hemvist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oäkta barn</a:t>
            </a:r>
          </a:p>
          <a:p>
            <a:pPr lvl="1"/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48E2E6BF-B600-DED6-026C-90AFCF2BEFB4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4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73917" y="1753805"/>
            <a:ext cx="11094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Var hittar jag arkiven?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4000" dirty="0">
                <a:latin typeface="Franklin Gothic Book" panose="020B0503020102020204" pitchFamily="34" charset="0"/>
                <a:hlinkClick r:id="rId3"/>
              </a:rPr>
              <a:t>Digitala forskarsalen på Riksarkivet</a:t>
            </a:r>
            <a:endParaRPr lang="sv-SE" sz="40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4000" dirty="0">
                <a:latin typeface="Franklin Gothic Book" panose="020B0503020102020204" pitchFamily="34" charset="0"/>
                <a:hlinkClick r:id="rId4"/>
              </a:rPr>
              <a:t>Arkiv Digital</a:t>
            </a:r>
            <a:endParaRPr lang="sv-SE" sz="48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A537AEB-9798-572D-9B3B-D096CC2AA787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8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A485F-EB0C-2490-3A15-00454775D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AE2F8518-7C2D-C935-678B-B4D076EF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282D20-69F2-705A-5AD1-3E75CE1A5EC1}"/>
              </a:ext>
            </a:extLst>
          </p:cNvPr>
          <p:cNvSpPr txBox="1"/>
          <p:nvPr/>
        </p:nvSpPr>
        <p:spPr>
          <a:xfrm>
            <a:off x="1757865" y="1636246"/>
            <a:ext cx="1059106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6 tillfällen om 2 ½ timmar med fikapaus</a:t>
            </a:r>
          </a:p>
          <a:p>
            <a:endParaRPr lang="sv-SE" sz="3200" dirty="0">
              <a:latin typeface="Franklin Gothic Book" panose="020B05030201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b="1" dirty="0">
                <a:latin typeface="Franklin Gothic Book" panose="020B0503020102020204" pitchFamily="34" charset="0"/>
              </a:rPr>
              <a:t>3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10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17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31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7 april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14 april (sista gången)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672405F3-485E-0346-A25D-FDADC5508C84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3785094B-4B95-6FE5-CBE4-D8CB958908AA}"/>
              </a:ext>
            </a:extLst>
          </p:cNvPr>
          <p:cNvSpPr txBox="1"/>
          <p:nvPr/>
        </p:nvSpPr>
        <p:spPr>
          <a:xfrm>
            <a:off x="6733821" y="3405872"/>
            <a:ext cx="3560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Franklin Gothic Book" panose="020B0503020102020204" pitchFamily="34" charset="0"/>
              </a:rPr>
              <a:t>17:00-19:30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r>
              <a:rPr lang="sv-SE" sz="2800" b="1" dirty="0">
                <a:latin typeface="Franklin Gothic Book" panose="020B0503020102020204" pitchFamily="34" charset="0"/>
              </a:rPr>
              <a:t>Fikapaus</a:t>
            </a:r>
          </a:p>
          <a:p>
            <a:r>
              <a:rPr lang="sv-SE" sz="2800" dirty="0">
                <a:latin typeface="Franklin Gothic Book" panose="020B0503020102020204" pitchFamily="34" charset="0"/>
              </a:rPr>
              <a:t>18:15-18:30</a:t>
            </a:r>
          </a:p>
        </p:txBody>
      </p:sp>
    </p:spTree>
    <p:extLst>
      <p:ext uri="{BB962C8B-B14F-4D97-AF65-F5344CB8AC3E}">
        <p14:creationId xmlns:p14="http://schemas.microsoft.com/office/powerpoint/2010/main" val="3983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födelseboken: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Saida Margareta Rosberg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14 oktober 1938 i Vänersborg</a:t>
            </a: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2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58BB4E-50CD-5A85-1206-D7563072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6E22B41A-90B9-6EDA-D76B-DAFFF0CD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965551"/>
            <a:ext cx="12192000" cy="416640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ED0F849-439A-2033-5CFF-6B521D44B25C}"/>
              </a:ext>
            </a:extLst>
          </p:cNvPr>
          <p:cNvSpPr/>
          <p:nvPr/>
        </p:nvSpPr>
        <p:spPr>
          <a:xfrm>
            <a:off x="4762119" y="2209048"/>
            <a:ext cx="1213165" cy="2353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FBCEB14-ECA6-A9A7-D5BF-21E34B9F5D88}"/>
              </a:ext>
            </a:extLst>
          </p:cNvPr>
          <p:cNvSpPr txBox="1"/>
          <p:nvPr/>
        </p:nvSpPr>
        <p:spPr>
          <a:xfrm>
            <a:off x="387749" y="5257466"/>
            <a:ext cx="490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1. Välj Arkivsökning i vänstermenyn.</a:t>
            </a:r>
          </a:p>
          <a:p>
            <a:r>
              <a:rPr lang="sv-SE" dirty="0"/>
              <a:t>2. Skriv Vänersborg under Arkivbildare</a:t>
            </a:r>
          </a:p>
          <a:p>
            <a:r>
              <a:rPr lang="sv-SE" dirty="0"/>
              <a:t>3. Välj Vänersborg i högerspalten. 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697A751F-7CAD-A006-A4B0-DCFF8825EFB6}"/>
              </a:ext>
            </a:extLst>
          </p:cNvPr>
          <p:cNvSpPr/>
          <p:nvPr/>
        </p:nvSpPr>
        <p:spPr>
          <a:xfrm>
            <a:off x="103114" y="1258435"/>
            <a:ext cx="1671365" cy="2806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A8D883B-4E9E-CE84-1E0B-214CA28BD520}"/>
              </a:ext>
            </a:extLst>
          </p:cNvPr>
          <p:cNvSpPr txBox="1"/>
          <p:nvPr/>
        </p:nvSpPr>
        <p:spPr>
          <a:xfrm>
            <a:off x="585711" y="488603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CFF3275-38F6-8772-323A-EF643E90E029}"/>
              </a:ext>
            </a:extLst>
          </p:cNvPr>
          <p:cNvSpPr txBox="1"/>
          <p:nvPr/>
        </p:nvSpPr>
        <p:spPr>
          <a:xfrm>
            <a:off x="3097293" y="488603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1F15D58E-F61E-2F9D-AF2C-3EEB9AE164BA}"/>
              </a:ext>
            </a:extLst>
          </p:cNvPr>
          <p:cNvSpPr/>
          <p:nvPr/>
        </p:nvSpPr>
        <p:spPr>
          <a:xfrm>
            <a:off x="1857977" y="2053631"/>
            <a:ext cx="2831718" cy="3772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4381180-A4A9-0CC2-5FD2-EE359E7538E4}"/>
              </a:ext>
            </a:extLst>
          </p:cNvPr>
          <p:cNvSpPr txBox="1"/>
          <p:nvPr/>
        </p:nvSpPr>
        <p:spPr>
          <a:xfrm>
            <a:off x="4852157" y="525592"/>
            <a:ext cx="353085" cy="37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474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DE8225-D638-8935-FA7E-7D2596AF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skärmbild, nummer&#10;&#10;AI-genererat innehåll kan vara felaktigt.">
            <a:extLst>
              <a:ext uri="{FF2B5EF4-FFF2-40B4-BE49-F238E27FC236}">
                <a16:creationId xmlns:a16="http://schemas.microsoft.com/office/drawing/2014/main" id="{60AA5D1B-481F-92F8-893E-B7563241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0"/>
            <a:ext cx="6591022" cy="68580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DF98B3E-3489-10AE-8359-6E59292141F7}"/>
              </a:ext>
            </a:extLst>
          </p:cNvPr>
          <p:cNvSpPr txBox="1"/>
          <p:nvPr/>
        </p:nvSpPr>
        <p:spPr>
          <a:xfrm>
            <a:off x="7355961" y="1919177"/>
            <a:ext cx="490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Leta upp rätt födelsebok. </a:t>
            </a:r>
          </a:p>
          <a:p>
            <a:pPr marL="342900" indent="-342900">
              <a:buAutoNum type="arabicPeriod"/>
            </a:pPr>
            <a:r>
              <a:rPr lang="sv-SE" dirty="0"/>
              <a:t>Alla födda år 1938 finns i volym CI:16</a:t>
            </a:r>
          </a:p>
          <a:p>
            <a:pPr marL="342900" indent="-342900">
              <a:buAutoNum type="arabicPeriod"/>
            </a:pPr>
            <a:r>
              <a:rPr lang="sv-SE" dirty="0"/>
              <a:t>För att läsa i kyrkoboken, klickar du på volymen och valet Öppna volym dyker upp.</a:t>
            </a:r>
          </a:p>
          <a:p>
            <a:pPr marL="342900" indent="-342900">
              <a:buAutoNum type="arabicPeriod"/>
            </a:pPr>
            <a:r>
              <a:rPr lang="sv-SE" dirty="0"/>
              <a:t>Öppna </a:t>
            </a:r>
            <a:r>
              <a:rPr lang="sv-SE" dirty="0" err="1"/>
              <a:t>Öppna</a:t>
            </a:r>
            <a:r>
              <a:rPr lang="sv-SE" dirty="0"/>
              <a:t> volym 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D0353374-88FE-3786-F959-224EF2413621}"/>
              </a:ext>
            </a:extLst>
          </p:cNvPr>
          <p:cNvSpPr/>
          <p:nvPr/>
        </p:nvSpPr>
        <p:spPr>
          <a:xfrm>
            <a:off x="205750" y="6016120"/>
            <a:ext cx="6195050" cy="3007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86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2401E-5614-AD20-B799-3722E76B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ADA29787-21C3-ED2B-1B96-E9CA485F40A0}"/>
              </a:ext>
            </a:extLst>
          </p:cNvPr>
          <p:cNvSpPr txBox="1"/>
          <p:nvPr/>
        </p:nvSpPr>
        <p:spPr>
          <a:xfrm>
            <a:off x="2023469" y="1547985"/>
            <a:ext cx="80439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Fem sidor bakåt</a:t>
            </a:r>
          </a:p>
          <a:p>
            <a:pPr marL="342900" indent="-342900">
              <a:buAutoNum type="arabicPeriod"/>
            </a:pPr>
            <a:r>
              <a:rPr lang="sv-SE" dirty="0"/>
              <a:t>En sida bakåt</a:t>
            </a:r>
          </a:p>
          <a:p>
            <a:pPr marL="342900" indent="-342900">
              <a:buAutoNum type="arabicPeriod"/>
            </a:pPr>
            <a:r>
              <a:rPr lang="sv-SE" dirty="0"/>
              <a:t>Bilden och sidan i kyrkoboken som du befinner dig på</a:t>
            </a:r>
          </a:p>
          <a:p>
            <a:pPr marL="342900" indent="-342900">
              <a:buAutoNum type="arabicPeriod"/>
            </a:pPr>
            <a:r>
              <a:rPr lang="sv-SE" dirty="0"/>
              <a:t>En sida framåt</a:t>
            </a:r>
          </a:p>
          <a:p>
            <a:pPr marL="342900" indent="-342900">
              <a:buAutoNum type="arabicPeriod"/>
            </a:pPr>
            <a:r>
              <a:rPr lang="sv-SE" dirty="0"/>
              <a:t>Fem sidor framåt</a:t>
            </a:r>
          </a:p>
          <a:p>
            <a:pPr marL="342900" indent="-342900">
              <a:buAutoNum type="arabicPeriod"/>
            </a:pPr>
            <a:r>
              <a:rPr lang="sv-SE" dirty="0"/>
              <a:t>Uppdatera sidan</a:t>
            </a:r>
          </a:p>
          <a:p>
            <a:pPr marL="342900" indent="-342900">
              <a:buAutoNum type="arabicPeriod"/>
            </a:pPr>
            <a:r>
              <a:rPr lang="sv-SE" dirty="0"/>
              <a:t>Förstoringsglas – förstora manuellt</a:t>
            </a:r>
          </a:p>
          <a:p>
            <a:pPr marL="342900" indent="-342900">
              <a:buAutoNum type="arabicPeriod"/>
            </a:pPr>
            <a:r>
              <a:rPr lang="sv-SE" dirty="0"/>
              <a:t>Förstoringsglas – förminska manuellt </a:t>
            </a:r>
          </a:p>
          <a:p>
            <a:pPr marL="342900" indent="-342900">
              <a:buAutoNum type="arabicPeriod"/>
            </a:pPr>
            <a:r>
              <a:rPr lang="sv-SE" dirty="0"/>
              <a:t>Förstora mycket</a:t>
            </a:r>
          </a:p>
          <a:p>
            <a:pPr marL="342900" indent="-342900">
              <a:buAutoNum type="arabicPeriod"/>
            </a:pPr>
            <a:r>
              <a:rPr lang="sv-SE" dirty="0"/>
              <a:t>Förminska mycket</a:t>
            </a:r>
          </a:p>
          <a:p>
            <a:pPr marL="342900" indent="-342900">
              <a:buAutoNum type="arabicPeriod"/>
            </a:pPr>
            <a:r>
              <a:rPr lang="sv-SE" dirty="0"/>
              <a:t>Rotera åt vänster</a:t>
            </a:r>
          </a:p>
          <a:p>
            <a:pPr marL="342900" indent="-342900">
              <a:buAutoNum type="arabicPeriod"/>
            </a:pPr>
            <a:r>
              <a:rPr lang="sv-SE" dirty="0"/>
              <a:t>Rotera åt höger</a:t>
            </a:r>
          </a:p>
          <a:p>
            <a:pPr marL="342900" indent="-342900">
              <a:buAutoNum type="arabicPeriod"/>
            </a:pPr>
            <a:r>
              <a:rPr lang="sv-SE" dirty="0"/>
              <a:t>Helskärmsläge</a:t>
            </a:r>
          </a:p>
          <a:p>
            <a:pPr marL="342900" indent="-342900">
              <a:buAutoNum type="arabicPeriod"/>
            </a:pPr>
            <a:r>
              <a:rPr lang="sv-SE" dirty="0"/>
              <a:t>Lägg till bokmärke</a:t>
            </a:r>
          </a:p>
          <a:p>
            <a:pPr marL="342900" indent="-342900">
              <a:buAutoNum type="arabicPeriod"/>
            </a:pPr>
            <a:r>
              <a:rPr lang="sv-SE" dirty="0"/>
              <a:t>Skriv ut</a:t>
            </a:r>
          </a:p>
          <a:p>
            <a:pPr marL="342900" indent="-342900">
              <a:buFontTx/>
              <a:buAutoNum type="arabicPeriod"/>
            </a:pPr>
            <a:r>
              <a:rPr lang="sv-SE" dirty="0"/>
              <a:t>Kopiera (flera val) </a:t>
            </a:r>
          </a:p>
          <a:p>
            <a:pPr marL="342900" indent="-342900">
              <a:buAutoNum type="arabicPeriod"/>
            </a:pPr>
            <a:r>
              <a:rPr lang="sv-SE" dirty="0"/>
              <a:t>Bildinställningar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25D7120-95B3-9CB2-50C9-82AAA45E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69" y="754078"/>
            <a:ext cx="7534275" cy="5334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58DF6F7-00BE-E5CD-293E-991E09BC5151}"/>
              </a:ext>
            </a:extLst>
          </p:cNvPr>
          <p:cNvSpPr txBox="1"/>
          <p:nvPr/>
        </p:nvSpPr>
        <p:spPr>
          <a:xfrm>
            <a:off x="2218100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DA33917-DD5C-4499-0E16-4A19558002F0}"/>
              </a:ext>
            </a:extLst>
          </p:cNvPr>
          <p:cNvSpPr txBox="1"/>
          <p:nvPr/>
        </p:nvSpPr>
        <p:spPr>
          <a:xfrm>
            <a:off x="2526198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89582DB-A1EC-948C-1B29-C598125A3C5E}"/>
              </a:ext>
            </a:extLst>
          </p:cNvPr>
          <p:cNvSpPr txBox="1"/>
          <p:nvPr/>
        </p:nvSpPr>
        <p:spPr>
          <a:xfrm>
            <a:off x="3456916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5C4584F-640E-994E-ECE2-641365D4C8FA}"/>
              </a:ext>
            </a:extLst>
          </p:cNvPr>
          <p:cNvSpPr txBox="1"/>
          <p:nvPr/>
        </p:nvSpPr>
        <p:spPr>
          <a:xfrm>
            <a:off x="4641411" y="4407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9783267-4E02-6BB0-B517-2481A86D9242}"/>
              </a:ext>
            </a:extLst>
          </p:cNvPr>
          <p:cNvSpPr txBox="1"/>
          <p:nvPr/>
        </p:nvSpPr>
        <p:spPr>
          <a:xfrm>
            <a:off x="4960416" y="4391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88B2480-78B2-9479-4B45-95151E9CA2CF}"/>
              </a:ext>
            </a:extLst>
          </p:cNvPr>
          <p:cNvSpPr txBox="1"/>
          <p:nvPr/>
        </p:nvSpPr>
        <p:spPr>
          <a:xfrm>
            <a:off x="5217297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6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A2E3199-2AB1-A9A1-E907-0E295D3B775F}"/>
              </a:ext>
            </a:extLst>
          </p:cNvPr>
          <p:cNvSpPr txBox="1"/>
          <p:nvPr/>
        </p:nvSpPr>
        <p:spPr>
          <a:xfrm>
            <a:off x="5501986" y="4451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08736C9-AD92-611E-BEA8-AE1B0BE07830}"/>
              </a:ext>
            </a:extLst>
          </p:cNvPr>
          <p:cNvSpPr txBox="1"/>
          <p:nvPr/>
        </p:nvSpPr>
        <p:spPr>
          <a:xfrm>
            <a:off x="5790606" y="4451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595148C-ADAF-62EB-2111-0D9C10735E01}"/>
              </a:ext>
            </a:extLst>
          </p:cNvPr>
          <p:cNvSpPr txBox="1"/>
          <p:nvPr/>
        </p:nvSpPr>
        <p:spPr>
          <a:xfrm>
            <a:off x="6083840" y="45289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1F1C244-4CBE-30B4-92D3-6D967B8B3E58}"/>
              </a:ext>
            </a:extLst>
          </p:cNvPr>
          <p:cNvSpPr txBox="1"/>
          <p:nvPr/>
        </p:nvSpPr>
        <p:spPr>
          <a:xfrm>
            <a:off x="6323871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FACC4A8-2264-B272-C9D1-D8105F726FAB}"/>
              </a:ext>
            </a:extLst>
          </p:cNvPr>
          <p:cNvSpPr txBox="1"/>
          <p:nvPr/>
        </p:nvSpPr>
        <p:spPr>
          <a:xfrm>
            <a:off x="6657149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11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B15780D-509F-0D5B-3BE4-7DF290B50AC7}"/>
              </a:ext>
            </a:extLst>
          </p:cNvPr>
          <p:cNvSpPr txBox="1"/>
          <p:nvPr/>
        </p:nvSpPr>
        <p:spPr>
          <a:xfrm>
            <a:off x="6990861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DE7ADD1-C427-3CCB-62BD-D33602015CCA}"/>
              </a:ext>
            </a:extLst>
          </p:cNvPr>
          <p:cNvSpPr txBox="1"/>
          <p:nvPr/>
        </p:nvSpPr>
        <p:spPr>
          <a:xfrm>
            <a:off x="7175784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13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EDE366C-7CBC-FC76-4E91-5004D8950743}"/>
              </a:ext>
            </a:extLst>
          </p:cNvPr>
          <p:cNvSpPr txBox="1"/>
          <p:nvPr/>
        </p:nvSpPr>
        <p:spPr>
          <a:xfrm>
            <a:off x="7442087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3479E88-08F7-CB47-0C96-8E0AEE12DDA0}"/>
              </a:ext>
            </a:extLst>
          </p:cNvPr>
          <p:cNvSpPr txBox="1"/>
          <p:nvPr/>
        </p:nvSpPr>
        <p:spPr>
          <a:xfrm>
            <a:off x="7748396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15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E043243F-6393-10A0-ED3E-78C8E16A08D3}"/>
              </a:ext>
            </a:extLst>
          </p:cNvPr>
          <p:cNvSpPr txBox="1"/>
          <p:nvPr/>
        </p:nvSpPr>
        <p:spPr>
          <a:xfrm>
            <a:off x="8138826" y="4516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16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1D4BAB9-7479-8C5D-F2D5-464914065616}"/>
              </a:ext>
            </a:extLst>
          </p:cNvPr>
          <p:cNvSpPr txBox="1"/>
          <p:nvPr/>
        </p:nvSpPr>
        <p:spPr>
          <a:xfrm>
            <a:off x="8560303" y="47517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560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A864D-65AB-0CBA-8BBD-D22D6F1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En bild som visar text, handskrift, dokument, handskrivet&#10;&#10;AI-genererat innehåll kan vara felaktigt.">
            <a:extLst>
              <a:ext uri="{FF2B5EF4-FFF2-40B4-BE49-F238E27FC236}">
                <a16:creationId xmlns:a16="http://schemas.microsoft.com/office/drawing/2014/main" id="{F46B764A-A807-CE37-1235-436DDF199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" y="880046"/>
            <a:ext cx="12192000" cy="308680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52C2A9C-8BAD-E6B8-E5DF-0016F7EBF152}"/>
              </a:ext>
            </a:extLst>
          </p:cNvPr>
          <p:cNvSpPr txBox="1"/>
          <p:nvPr/>
        </p:nvSpPr>
        <p:spPr>
          <a:xfrm>
            <a:off x="673917" y="1753805"/>
            <a:ext cx="11094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F905843-3F64-6BBD-7FA2-93186295DDEA}"/>
              </a:ext>
            </a:extLst>
          </p:cNvPr>
          <p:cNvCxnSpPr/>
          <p:nvPr/>
        </p:nvCxnSpPr>
        <p:spPr>
          <a:xfrm>
            <a:off x="1910281" y="334979"/>
            <a:ext cx="0" cy="549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8279F48C-51EC-F705-B451-E515520453E3}"/>
              </a:ext>
            </a:extLst>
          </p:cNvPr>
          <p:cNvSpPr txBox="1"/>
          <p:nvPr/>
        </p:nvSpPr>
        <p:spPr>
          <a:xfrm>
            <a:off x="1825720" y="1413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764C171-3099-CB17-9A83-1B94D68097A3}"/>
              </a:ext>
            </a:extLst>
          </p:cNvPr>
          <p:cNvSpPr txBox="1"/>
          <p:nvPr/>
        </p:nvSpPr>
        <p:spPr>
          <a:xfrm>
            <a:off x="4760566" y="14138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8A083C7E-1B7D-5F7D-A0CD-CEACDFA3CA2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914615" y="510714"/>
            <a:ext cx="859946" cy="549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1B24414E-E64A-D4DB-529D-BCB6F9E99DD4}"/>
              </a:ext>
            </a:extLst>
          </p:cNvPr>
          <p:cNvSpPr txBox="1"/>
          <p:nvPr/>
        </p:nvSpPr>
        <p:spPr>
          <a:xfrm>
            <a:off x="6033471" y="149299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8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0AFC3A9-DE65-EC63-2A34-16F66855393D}"/>
              </a:ext>
            </a:extLst>
          </p:cNvPr>
          <p:cNvSpPr txBox="1"/>
          <p:nvPr/>
        </p:nvSpPr>
        <p:spPr>
          <a:xfrm>
            <a:off x="3839218" y="15691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7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5CC2417-2BBC-8EBF-BB4F-81CD17C88DFD}"/>
              </a:ext>
            </a:extLst>
          </p:cNvPr>
          <p:cNvSpPr txBox="1"/>
          <p:nvPr/>
        </p:nvSpPr>
        <p:spPr>
          <a:xfrm>
            <a:off x="914416" y="16704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0BDB153-4B8A-C07B-68E1-B7CDEF511A9C}"/>
              </a:ext>
            </a:extLst>
          </p:cNvPr>
          <p:cNvSpPr txBox="1"/>
          <p:nvPr/>
        </p:nvSpPr>
        <p:spPr>
          <a:xfrm>
            <a:off x="527082" y="1685792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7B063AC-F76D-C89F-5A25-540661F0DB1C}"/>
              </a:ext>
            </a:extLst>
          </p:cNvPr>
          <p:cNvSpPr txBox="1"/>
          <p:nvPr/>
        </p:nvSpPr>
        <p:spPr>
          <a:xfrm>
            <a:off x="1472066" y="165600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5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836AA3-D4F4-CF08-1355-7E952FEADC75}"/>
              </a:ext>
            </a:extLst>
          </p:cNvPr>
          <p:cNvSpPr txBox="1"/>
          <p:nvPr/>
        </p:nvSpPr>
        <p:spPr>
          <a:xfrm>
            <a:off x="2275590" y="165600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6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C77FCB4-5812-828A-972B-D60A027EF908}"/>
              </a:ext>
            </a:extLst>
          </p:cNvPr>
          <p:cNvSpPr txBox="1"/>
          <p:nvPr/>
        </p:nvSpPr>
        <p:spPr>
          <a:xfrm>
            <a:off x="8678078" y="1549775"/>
            <a:ext cx="46918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10</a:t>
            </a:r>
            <a:endParaRPr lang="sv-SE" sz="1800" kern="100" dirty="0">
              <a:effectLst/>
              <a:latin typeface="Source Serif Pro" panose="02040603050405020204" pitchFamily="18" charset="0"/>
              <a:ea typeface="Source Serif Pro" panose="020406030504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0A09648-865E-0E38-3DE6-0F0C7341DB7C}"/>
              </a:ext>
            </a:extLst>
          </p:cNvPr>
          <p:cNvSpPr txBox="1"/>
          <p:nvPr/>
        </p:nvSpPr>
        <p:spPr>
          <a:xfrm>
            <a:off x="7130665" y="1473634"/>
            <a:ext cx="469181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D4CDD01-6B9C-19F6-8C28-E79CF5DB14D0}"/>
              </a:ext>
            </a:extLst>
          </p:cNvPr>
          <p:cNvSpPr txBox="1"/>
          <p:nvPr/>
        </p:nvSpPr>
        <p:spPr>
          <a:xfrm>
            <a:off x="11005980" y="1670403"/>
            <a:ext cx="543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kern="100" dirty="0">
                <a:latin typeface="Source Serif Pro" panose="02040603050405020204" pitchFamily="18" charset="0"/>
                <a:ea typeface="Source Serif Pro" panose="02040603050405020204" pitchFamily="18" charset="0"/>
                <a:cs typeface="Times New Roman" panose="02020603050405020304" pitchFamily="18" charset="0"/>
              </a:rPr>
              <a:t>11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68241D93-8890-BC9B-8CCE-A72CD4174577}"/>
              </a:ext>
            </a:extLst>
          </p:cNvPr>
          <p:cNvSpPr txBox="1"/>
          <p:nvPr/>
        </p:nvSpPr>
        <p:spPr>
          <a:xfrm>
            <a:off x="6500388" y="86800"/>
            <a:ext cx="278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/>
              <a:t>Året för födelseboken</a:t>
            </a:r>
          </a:p>
          <a:p>
            <a:pPr marL="342900" indent="-342900">
              <a:buAutoNum type="arabicPeriod"/>
            </a:pPr>
            <a:r>
              <a:rPr lang="sv-SE" dirty="0"/>
              <a:t>Församlingsnamn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56F401F-A93E-B3BA-4C16-1ED2CB4C2741}"/>
              </a:ext>
            </a:extLst>
          </p:cNvPr>
          <p:cNvSpPr txBox="1"/>
          <p:nvPr/>
        </p:nvSpPr>
        <p:spPr>
          <a:xfrm>
            <a:off x="160136" y="4281145"/>
            <a:ext cx="4908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3. Ordningsnumret för barnets födelse/år</a:t>
            </a:r>
            <a:br>
              <a:rPr lang="sv-SE" dirty="0"/>
            </a:br>
            <a:r>
              <a:rPr lang="sv-SE" dirty="0"/>
              <a:t>(Saida Margareta är det 105:e barnet som är född 1938)</a:t>
            </a:r>
          </a:p>
          <a:p>
            <a:r>
              <a:rPr lang="sv-SE" dirty="0"/>
              <a:t>4. Barnets födelsedatum – 14 oktober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AB8767C-B8B7-50EE-5A15-F895EA64FF76}"/>
              </a:ext>
            </a:extLst>
          </p:cNvPr>
          <p:cNvSpPr txBox="1"/>
          <p:nvPr/>
        </p:nvSpPr>
        <p:spPr>
          <a:xfrm>
            <a:off x="169500" y="5436209"/>
            <a:ext cx="490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5. En etta för ett levandefött barn i rätt kön. Ett tankstreck om barnet är dödfött eller skriven i en annan församling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B4FBB1A-5CB8-F208-7EBF-86DFA11C4D04}"/>
              </a:ext>
            </a:extLst>
          </p:cNvPr>
          <p:cNvSpPr txBox="1"/>
          <p:nvPr/>
        </p:nvSpPr>
        <p:spPr>
          <a:xfrm>
            <a:off x="5527643" y="4188812"/>
            <a:ext cx="6504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6. Barnets samtliga dopnamn – Saida Margareta</a:t>
            </a:r>
          </a:p>
          <a:p>
            <a:r>
              <a:rPr lang="sv-SE" dirty="0"/>
              <a:t>7. Föräldrarnas namn och ibland giftemålsdatum (i äldre födelseböcker står enbart moderns ålder)</a:t>
            </a:r>
          </a:p>
          <a:p>
            <a:r>
              <a:rPr lang="sv-SE" dirty="0"/>
              <a:t>8. Sida i församlingsboken där man kan hitta hela familjen - 3100</a:t>
            </a:r>
          </a:p>
          <a:p>
            <a:r>
              <a:rPr lang="sv-SE" dirty="0"/>
              <a:t>9. Dopdatum och doppräst – 13 november</a:t>
            </a:r>
          </a:p>
          <a:p>
            <a:r>
              <a:rPr lang="sv-SE" dirty="0"/>
              <a:t>10. Dopfaddrars namn</a:t>
            </a:r>
          </a:p>
          <a:p>
            <a:r>
              <a:rPr lang="sv-SE" dirty="0"/>
              <a:t>11. Om det är speciella omständigheter för födelsen kan här stå anteckningar, t.ex. om barnet är fött i församlingen men skriven i en annan församling. </a:t>
            </a:r>
          </a:p>
        </p:txBody>
      </p:sp>
    </p:spTree>
    <p:extLst>
      <p:ext uri="{BB962C8B-B14F-4D97-AF65-F5344CB8AC3E}">
        <p14:creationId xmlns:p14="http://schemas.microsoft.com/office/powerpoint/2010/main" val="101940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2C6DE-EF5E-8FA9-7B3D-0B6631DD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handskrift, handskrivet, kvitto&#10;&#10;AI-genererat innehåll kan vara felaktigt.">
            <a:extLst>
              <a:ext uri="{FF2B5EF4-FFF2-40B4-BE49-F238E27FC236}">
                <a16:creationId xmlns:a16="http://schemas.microsoft.com/office/drawing/2014/main" id="{7D40E477-A5CB-73D2-324F-D8A3AE673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" y="928400"/>
            <a:ext cx="19078197" cy="575252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B0CBCC14-61A2-3F27-C0E9-D994F1F09A56}"/>
              </a:ext>
            </a:extLst>
          </p:cNvPr>
          <p:cNvSpPr txBox="1"/>
          <p:nvPr/>
        </p:nvSpPr>
        <p:spPr>
          <a:xfrm>
            <a:off x="289711" y="409965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4"/>
              </a:rPr>
              <a:t>Skillnad på födelsebok från 1838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60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BF4AD659-346A-8CAA-B7EE-40B2A831DCD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18FE8221-D01F-438E-75F6-B69CF42B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21993"/>
              </p:ext>
            </p:extLst>
          </p:nvPr>
        </p:nvGraphicFramePr>
        <p:xfrm>
          <a:off x="669872" y="2169571"/>
          <a:ext cx="10946394" cy="3409950"/>
        </p:xfrm>
        <a:graphic>
          <a:graphicData uri="http://schemas.openxmlformats.org/drawingml/2006/table">
            <a:tbl>
              <a:tblPr/>
              <a:tblGrid>
                <a:gridCol w="3648798">
                  <a:extLst>
                    <a:ext uri="{9D8B030D-6E8A-4147-A177-3AD203B41FA5}">
                      <a16:colId xmlns:a16="http://schemas.microsoft.com/office/drawing/2014/main" val="2351667757"/>
                    </a:ext>
                  </a:extLst>
                </a:gridCol>
                <a:gridCol w="3648798">
                  <a:extLst>
                    <a:ext uri="{9D8B030D-6E8A-4147-A177-3AD203B41FA5}">
                      <a16:colId xmlns:a16="http://schemas.microsoft.com/office/drawing/2014/main" val="2789466456"/>
                    </a:ext>
                  </a:extLst>
                </a:gridCol>
                <a:gridCol w="3648798">
                  <a:extLst>
                    <a:ext uri="{9D8B030D-6E8A-4147-A177-3AD203B41FA5}">
                      <a16:colId xmlns:a16="http://schemas.microsoft.com/office/drawing/2014/main" val="2453318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 b="1" dirty="0" err="1">
                          <a:effectLst/>
                        </a:rPr>
                        <a:t>Männingsterm</a:t>
                      </a:r>
                      <a:endParaRPr lang="sv-SE" dirty="0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</a:rPr>
                        <a:t>»Rikssvenska«</a:t>
                      </a:r>
                      <a:endParaRPr lang="sv-SE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b="1">
                          <a:effectLst/>
                        </a:rPr>
                        <a:t>Historiska och dialektala alternativ</a:t>
                      </a:r>
                      <a:endParaRPr lang="sv-SE">
                        <a:effectLst/>
                      </a:endParaRP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15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Enmänning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Syskon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7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Tvåmänning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Kusin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Syskonbarn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9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Tremänning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Syssling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A-kusin, andrakusin, småkusin, nästkusin, nästsyskonbarn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0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Fyrmänning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Brylling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B-kusin, tredjekusin, syssling, fjälmänning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31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Femmänning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Pyssling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C-kusin, fjärdekusin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7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Sexmänning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>
                          <a:effectLst/>
                        </a:rPr>
                        <a:t> 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dirty="0">
                          <a:effectLst/>
                        </a:rPr>
                        <a:t>D-kusin, femtekusin, brylling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2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69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89789" y="2281142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Var källkritisk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Gå direkt till källan. Aldrig, aldrig, aldrig bara ta uppgifter från nätet som sanna.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Var noga med källhänvisningar. Du vill alltid kunna gå tillbaka.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3600" dirty="0">
                <a:latin typeface="Franklin Gothic Book" panose="020B0503020102020204" pitchFamily="34" charset="0"/>
              </a:rPr>
              <a:t>Killgissa inte!  </a:t>
            </a:r>
          </a:p>
          <a:p>
            <a:r>
              <a:rPr lang="sv-SE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A2948F3B-E590-6059-EC24-61CA5CCB308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25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C6649-AB10-93AA-516D-11D10F5E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464E1723-6353-EB7E-B6F2-CFD1CFBA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260B63-6785-EB8A-A44A-737BCEF53632}"/>
              </a:ext>
            </a:extLst>
          </p:cNvPr>
          <p:cNvSpPr txBox="1"/>
          <p:nvPr/>
        </p:nvSpPr>
        <p:spPr>
          <a:xfrm>
            <a:off x="689789" y="2281142"/>
            <a:ext cx="3697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Riksarkivet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Gratis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Svartvita 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Mycket material som fylls på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12E4B8B3-E74C-7D8D-AB40-F6FE214EB74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160C699-FECF-57DC-C191-B28EBEA16938}"/>
              </a:ext>
            </a:extLst>
          </p:cNvPr>
          <p:cNvSpPr txBox="1"/>
          <p:nvPr/>
        </p:nvSpPr>
        <p:spPr>
          <a:xfrm>
            <a:off x="6589847" y="2281141"/>
            <a:ext cx="491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latin typeface="Franklin Gothic Book" panose="020B0503020102020204" pitchFamily="34" charset="0"/>
              </a:rPr>
              <a:t>ArkivDigital</a:t>
            </a:r>
            <a:endParaRPr lang="sv-SE" sz="2400" b="1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Betaltjänst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Nytagna färgbilder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Fantastiskt sökregister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Sveriges befolkning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9569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39A2ACE-A977-0F12-AC2B-BB18C25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F672D06-6943-AF6C-D57E-7E450D69162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6F9CC9A-2D3D-DAA7-E345-B8BC8038B0D5}"/>
              </a:ext>
            </a:extLst>
          </p:cNvPr>
          <p:cNvSpPr txBox="1"/>
          <p:nvPr/>
        </p:nvSpPr>
        <p:spPr>
          <a:xfrm>
            <a:off x="4344406" y="2841171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FIKA</a:t>
            </a:r>
          </a:p>
        </p:txBody>
      </p:sp>
    </p:spTree>
    <p:extLst>
      <p:ext uri="{BB962C8B-B14F-4D97-AF65-F5344CB8AC3E}">
        <p14:creationId xmlns:p14="http://schemas.microsoft.com/office/powerpoint/2010/main" val="55769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E2856-4769-9660-E4A1-008E958A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F4DF5AF-B88E-9190-44D7-1AFB04E6D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CA5CFB7-8E2E-2FAF-9908-E0F578E9F14F}"/>
              </a:ext>
            </a:extLst>
          </p:cNvPr>
          <p:cNvSpPr txBox="1"/>
          <p:nvPr/>
        </p:nvSpPr>
        <p:spPr>
          <a:xfrm>
            <a:off x="1757865" y="1302884"/>
            <a:ext cx="1059106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Idag går vi igenom detta:</a:t>
            </a:r>
          </a:p>
          <a:p>
            <a:br>
              <a:rPr lang="sv-SE" sz="2400" b="1" dirty="0">
                <a:latin typeface="Franklin Gothic Book" panose="020B0503020102020204" pitchFamily="34" charset="0"/>
              </a:rPr>
            </a:br>
            <a:r>
              <a:rPr lang="sv-SE" sz="2400" b="1" dirty="0">
                <a:latin typeface="Franklin Gothic Book" panose="020B0503020102020204" pitchFamily="34" charset="0"/>
              </a:rPr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Hur börjar jag släktforska?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kyrkoböcker?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Hur hittar jag kyrkoböckerna?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Skillnaden Riksarkivet/</a:t>
            </a:r>
            <a:r>
              <a:rPr lang="sv-SE" sz="2400" dirty="0" err="1">
                <a:latin typeface="Franklin Gothic Book" panose="020B0503020102020204" pitchFamily="34" charset="0"/>
              </a:rPr>
              <a:t>ArkivDigital</a:t>
            </a: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Vi går igenom födelseboken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Fika ca </a:t>
            </a:r>
            <a:r>
              <a:rPr lang="sv-SE" sz="2400" dirty="0" err="1">
                <a:latin typeface="Franklin Gothic Book" panose="020B0503020102020204" pitchFamily="34" charset="0"/>
              </a:rPr>
              <a:t>kl</a:t>
            </a:r>
            <a:r>
              <a:rPr lang="sv-SE" sz="2400" dirty="0">
                <a:latin typeface="Franklin Gothic Book" panose="020B0503020102020204" pitchFamily="34" charset="0"/>
              </a:rPr>
              <a:t> 18:15</a:t>
            </a:r>
            <a:br>
              <a:rPr lang="sv-SE" sz="2400" dirty="0">
                <a:latin typeface="Franklin Gothic Book" panose="020B0503020102020204" pitchFamily="34" charset="0"/>
              </a:rPr>
            </a:b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Efter fikat provar vi på att forska i födelseboken/jag tar upp beställning av </a:t>
            </a:r>
            <a:r>
              <a:rPr lang="sv-SE" sz="2400" dirty="0" err="1">
                <a:latin typeface="Franklin Gothic Book" panose="020B0503020102020204" pitchFamily="34" charset="0"/>
              </a:rPr>
              <a:t>ArkivDigital</a:t>
            </a:r>
            <a:r>
              <a:rPr lang="sv-SE" sz="2400" dirty="0">
                <a:latin typeface="Franklin Gothic Book" panose="020B05030201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7936C841-A34B-CE79-4EA8-33B851A6BAF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9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B366-3A37-6AA2-2E84-49E714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DE8D0BA-D4F9-A802-6B55-5830BBAF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479487-1CBE-9D5C-AB5D-04085BE327E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2B8B1F2-E96F-9BA4-75CE-4E341B605850}"/>
              </a:ext>
            </a:extLst>
          </p:cNvPr>
          <p:cNvSpPr txBox="1"/>
          <p:nvPr/>
        </p:nvSpPr>
        <p:spPr>
          <a:xfrm>
            <a:off x="2820406" y="2144485"/>
            <a:ext cx="727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Nu ska ni få forska själva</a:t>
            </a:r>
          </a:p>
        </p:txBody>
      </p:sp>
    </p:spTree>
    <p:extLst>
      <p:ext uri="{BB962C8B-B14F-4D97-AF65-F5344CB8AC3E}">
        <p14:creationId xmlns:p14="http://schemas.microsoft.com/office/powerpoint/2010/main" val="2099367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361F-1871-DA08-3F03-45DB7E56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872307C8-9411-A9CF-92F1-450441203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133FF36-49DD-19E9-20FB-5C21FCD9FC2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0749298-8209-7D44-FE9F-EA81AADD8F48}"/>
              </a:ext>
            </a:extLst>
          </p:cNvPr>
          <p:cNvSpPr txBox="1"/>
          <p:nvPr/>
        </p:nvSpPr>
        <p:spPr>
          <a:xfrm>
            <a:off x="1851377" y="1926769"/>
            <a:ext cx="9230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Källhänvisning:</a:t>
            </a:r>
          </a:p>
          <a:p>
            <a:r>
              <a:rPr lang="sv-SE" sz="3200" dirty="0">
                <a:effectLst/>
              </a:rPr>
              <a:t>Minimum: </a:t>
            </a:r>
          </a:p>
          <a:p>
            <a:r>
              <a:rPr lang="sv-SE" sz="3200" dirty="0">
                <a:effectLst/>
              </a:rPr>
              <a:t>Vänersborg (P) CI:4 (1838-1860) Bild: 6 Sida: 3</a:t>
            </a:r>
          </a:p>
          <a:p>
            <a:endParaRPr lang="sv-SE" sz="3200" dirty="0">
              <a:effectLst/>
            </a:endParaRPr>
          </a:p>
          <a:p>
            <a:r>
              <a:rPr lang="sv-SE" sz="3200" dirty="0">
                <a:effectLst/>
              </a:rPr>
              <a:t>Om du vill ha med allt: </a:t>
            </a:r>
          </a:p>
          <a:p>
            <a:r>
              <a:rPr lang="sv-SE" sz="3200" dirty="0">
                <a:effectLst/>
              </a:rPr>
              <a:t>Vänersborg (P) CI:4 (1838-1860) Bild 6 / sid 3 (AID: v45341.b6.s3, NAD: SE/GLA/13632)</a:t>
            </a:r>
            <a:br>
              <a:rPr lang="sv-SE" sz="3200" dirty="0">
                <a:effectLst/>
              </a:rPr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353280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1588C-BD07-DDD9-4758-80B752E2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0832230-662E-4223-6844-CB66E5AC5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208DAD4E-5760-1F0D-626D-3C92046841D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D087B89A-BE2E-21A1-6DEF-33D9130E84D7}"/>
              </a:ext>
            </a:extLst>
          </p:cNvPr>
          <p:cNvSpPr txBox="1"/>
          <p:nvPr/>
        </p:nvSpPr>
        <p:spPr>
          <a:xfrm>
            <a:off x="1851377" y="1926769"/>
            <a:ext cx="923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Beställning elevabonnemang Arkiv Digital:</a:t>
            </a:r>
          </a:p>
          <a:p>
            <a:endParaRPr lang="sv-SE" sz="3200" dirty="0">
              <a:effectLst/>
            </a:endParaRPr>
          </a:p>
          <a:p>
            <a:r>
              <a:rPr lang="sv-SE" sz="3200" dirty="0" err="1"/>
              <a:t>Swisha</a:t>
            </a:r>
            <a:r>
              <a:rPr lang="sv-SE" sz="3200" dirty="0"/>
              <a:t> 395 kr till 0705-192647. När alla </a:t>
            </a:r>
            <a:r>
              <a:rPr lang="sv-SE" sz="3200" dirty="0" err="1"/>
              <a:t>swishar</a:t>
            </a:r>
            <a:r>
              <a:rPr lang="sv-SE" sz="3200" dirty="0"/>
              <a:t> har kommit in, gör jag beställningen. </a:t>
            </a:r>
            <a:br>
              <a:rPr lang="sv-SE" sz="3200" dirty="0">
                <a:effectLst/>
              </a:rPr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31794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D27E4-1834-3DD0-FF8E-182D52E0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9241C8B-2DC2-39F0-3AAC-5EFAA557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88FFB73D-D144-CE11-550F-093B1D160B5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219B8C40-C66F-2DF6-D558-2FD48B806DDD}"/>
              </a:ext>
            </a:extLst>
          </p:cNvPr>
          <p:cNvSpPr txBox="1"/>
          <p:nvPr/>
        </p:nvSpPr>
        <p:spPr>
          <a:xfrm>
            <a:off x="1851377" y="1926769"/>
            <a:ext cx="923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Nästa lektion den 10 mars:</a:t>
            </a:r>
          </a:p>
          <a:p>
            <a:endParaRPr lang="sv-SE" sz="3200" dirty="0">
              <a:effectLst/>
            </a:endParaRPr>
          </a:p>
          <a:p>
            <a:r>
              <a:rPr lang="sv-SE" sz="32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- Husförhörslängder och församlingsböcker</a:t>
            </a:r>
            <a:br>
              <a:rPr lang="sv-SE" sz="3200" dirty="0">
                <a:effectLst/>
              </a:rPr>
            </a:b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01069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9670E-832F-1AD0-6189-7CC23E70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7A4BC0E-F69B-D897-6A83-3819B84A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ED982-DC10-1411-6613-2952302C5E88}"/>
              </a:ext>
            </a:extLst>
          </p:cNvPr>
          <p:cNvSpPr txBox="1"/>
          <p:nvPr/>
        </p:nvSpPr>
        <p:spPr>
          <a:xfrm>
            <a:off x="1583959" y="1934746"/>
            <a:ext cx="110948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 till nästa gång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Selma Lagerlöf, </a:t>
            </a:r>
            <a:r>
              <a:rPr lang="sv-SE" sz="3200" b="0" i="0" dirty="0">
                <a:effectLst/>
                <a:latin typeface="Franklin Gothic Book" panose="020B0503020102020204" pitchFamily="34" charset="0"/>
              </a:rPr>
              <a:t>född den 20 november 1858 i födelseboken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föräldrar?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faddrar?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9CAA8C7-114B-5093-5ED1-BB3867D4D9B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56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94E4-F85C-15EF-F182-6BC647F6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42CAD52B-D814-9B13-F16E-05512B2B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B977E-1CDA-7D0B-07BD-FFB4F111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Tack för idag! 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D328891A-F418-84CB-A60D-A99AE3B3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4D0E0-7FF8-42EE-1F09-36C47C0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169472B3-F258-AD95-2EB8-6FE57B47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666741-8D1F-B2B5-6496-8136D273CEEE}"/>
              </a:ext>
            </a:extLst>
          </p:cNvPr>
          <p:cNvSpPr txBox="1"/>
          <p:nvPr/>
        </p:nvSpPr>
        <p:spPr>
          <a:xfrm>
            <a:off x="1757865" y="1716541"/>
            <a:ext cx="105910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10 mars:        	Husförhörslängder, församlingsböcker och flyttningslängder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17 mars:        	Dödboken, bouppteckningar, vanliga sjukdomar förr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3 april:           	Konfirmationsböcker, olika register och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hjälpmedel, vad kan jag mer hitta om min släkt?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10 april:       	Soldatforskning, emigrantforskning, hur får jag ordning på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min släktforskning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17 april        	"Examination" - vad har jag hittat om min släkt? Utdelning av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kursintyg, utvärdering.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endParaRPr lang="sv-SE" dirty="0">
              <a:latin typeface="Franklin Gothic Book" panose="020B0503020102020204" pitchFamily="34" charset="0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C3EA4AE-84EE-17E3-0EA9-2F0C54D2D05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757865" y="1636246"/>
            <a:ext cx="105910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Både teori och egen forskning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Hemläxa (frivillig men bra övning)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Sista tillfället vill jag att du berättar för oss alla vad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du har hittat i din släktforskning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Utvärdering/kursintyg (diplom)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510B9AF-40D8-D24A-2A68-EF80293DDF8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757865" y="1509497"/>
            <a:ext cx="105910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Målet med kursen: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ska själv kunna söka i kyrkböcker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ska förstå olika begrepp inom släktforskningen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får tips på var du kan hitta ytterligare info om din släkt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Du lär dig undvika vanliga fällor och misstag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E510B9AF-40D8-D24A-2A68-EF80293DDF8D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1991000" y="1569476"/>
            <a:ext cx="90498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Ansedelshäfte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Powerpointpresentationen skickas ut efter varje lektion</a:t>
            </a:r>
          </a:p>
          <a:p>
            <a:endParaRPr lang="sv-SE" sz="32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08166900-3CFC-D4E3-7AF6-52DB1586E8A5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3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4247568" y="2547072"/>
            <a:ext cx="82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latin typeface="Franklin Gothic Book" panose="020B0503020102020204" pitchFamily="34" charset="0"/>
              </a:rPr>
              <a:t>Vem är jag?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18CEC2A3-6406-CF30-45B6-A3B79E8CA612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93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371193" y="2547072"/>
            <a:ext cx="115793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Vem är du?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Vilka förväntningar har du på kursen?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vill du hitta i din släktforskning?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1C62A65-36EE-53F6-5A2A-275FAD1C2CB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7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40841</TotalTime>
  <Words>1225</Words>
  <Application>Microsoft Office PowerPoint</Application>
  <PresentationFormat>Bredbild</PresentationFormat>
  <Paragraphs>273</Paragraphs>
  <Slides>35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Courier New</vt:lpstr>
      <vt:lpstr>Franklin Gothic Book</vt:lpstr>
      <vt:lpstr>Source Serif Pro</vt:lpstr>
      <vt:lpstr>Office-tema</vt:lpstr>
      <vt:lpstr>Välkommen till  Nybörjarkurs i släktforskning!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Unosson</dc:creator>
  <cp:lastModifiedBy>Viktoria Unosson</cp:lastModifiedBy>
  <cp:revision>54</cp:revision>
  <dcterms:created xsi:type="dcterms:W3CDTF">2024-08-27T08:37:38Z</dcterms:created>
  <dcterms:modified xsi:type="dcterms:W3CDTF">2025-03-04T05:32:47Z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c7b65-05d9-46ea-a45a-91cef6a24c0c_Enabled">
    <vt:lpwstr>true</vt:lpwstr>
  </property>
  <property fmtid="{D5CDD505-2E9C-101B-9397-08002B2CF9AE}" pid="3" name="MSIP_Label_834c7b65-05d9-46ea-a45a-91cef6a24c0c_SetDate">
    <vt:lpwstr>2024-08-27T13:42:58Z</vt:lpwstr>
  </property>
  <property fmtid="{D5CDD505-2E9C-101B-9397-08002B2CF9AE}" pid="4" name="MSIP_Label_834c7b65-05d9-46ea-a45a-91cef6a24c0c_Method">
    <vt:lpwstr>Standard</vt:lpwstr>
  </property>
  <property fmtid="{D5CDD505-2E9C-101B-9397-08002B2CF9AE}" pid="5" name="MSIP_Label_834c7b65-05d9-46ea-a45a-91cef6a24c0c_Name">
    <vt:lpwstr>834c7b65-05d9-46ea-a45a-91cef6a24c0c</vt:lpwstr>
  </property>
  <property fmtid="{D5CDD505-2E9C-101B-9397-08002B2CF9AE}" pid="6" name="MSIP_Label_834c7b65-05d9-46ea-a45a-91cef6a24c0c_SiteId">
    <vt:lpwstr>19d43396-9676-4e1b-8f4b-d732e4b1428a</vt:lpwstr>
  </property>
  <property fmtid="{D5CDD505-2E9C-101B-9397-08002B2CF9AE}" pid="7" name="MSIP_Label_834c7b65-05d9-46ea-a45a-91cef6a24c0c_ActionId">
    <vt:lpwstr>f11bba18-773f-4b78-9606-199501957418</vt:lpwstr>
  </property>
  <property fmtid="{D5CDD505-2E9C-101B-9397-08002B2CF9AE}" pid="8" name="MSIP_Label_834c7b65-05d9-46ea-a45a-91cef6a24c0c_ContentBits">
    <vt:lpwstr>0</vt:lpwstr>
  </property>
</Properties>
</file>